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24"/>
  </p:notesMasterIdLst>
  <p:sldIdLst>
    <p:sldId id="3825" r:id="rId5"/>
    <p:sldId id="3826" r:id="rId6"/>
    <p:sldId id="3827" r:id="rId7"/>
    <p:sldId id="3828" r:id="rId8"/>
    <p:sldId id="3791" r:id="rId9"/>
    <p:sldId id="3792" r:id="rId10"/>
    <p:sldId id="3829" r:id="rId11"/>
    <p:sldId id="3830" r:id="rId12"/>
    <p:sldId id="3831" r:id="rId13"/>
    <p:sldId id="3794" r:id="rId14"/>
    <p:sldId id="3832" r:id="rId15"/>
    <p:sldId id="3833" r:id="rId16"/>
    <p:sldId id="3834" r:id="rId17"/>
    <p:sldId id="3836" r:id="rId18"/>
    <p:sldId id="3835" r:id="rId19"/>
    <p:sldId id="3837" r:id="rId20"/>
    <p:sldId id="3838" r:id="rId21"/>
    <p:sldId id="3839" r:id="rId22"/>
    <p:sldId id="384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86" d="100"/>
          <a:sy n="86" d="100"/>
        </p:scale>
        <p:origin x="288" y="96"/>
      </p:cViewPr>
      <p:guideLst>
        <p:guide orient="horz" pos="1200"/>
        <p:guide orient="horz" pos="3408"/>
        <p:guide pos="6936"/>
        <p:guide pos="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A5C-408F-B606-9DFA87F01BAE}"/>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A5C-408F-B606-9DFA87F01BAE}"/>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A5C-408F-B606-9DFA87F01BAE}"/>
            </c:ext>
          </c:extLst>
        </c:ser>
        <c:dLbls>
          <c:showLegendKey val="0"/>
          <c:showVal val="0"/>
          <c:showCatName val="0"/>
          <c:showSerName val="0"/>
          <c:showPercent val="0"/>
          <c:showBubbleSize val="0"/>
        </c:dLbls>
        <c:gapWidth val="219"/>
        <c:overlap val="-27"/>
        <c:axId val="539726783"/>
        <c:axId val="1952542911"/>
      </c:barChart>
      <c:catAx>
        <c:axId val="539726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52542911"/>
        <c:crosses val="autoZero"/>
        <c:auto val="1"/>
        <c:lblAlgn val="ctr"/>
        <c:lblOffset val="100"/>
        <c:noMultiLvlLbl val="0"/>
      </c:catAx>
      <c:valAx>
        <c:axId val="19525429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9726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800" b="0" dirty="0">
              <a:solidFill>
                <a:sysClr val="windowText" lastClr="000000"/>
              </a:solidFill>
            </a:rPr>
            <a:t>Name</a:t>
          </a:r>
          <a:br>
            <a:rPr lang="en-US" sz="1600" dirty="0">
              <a:solidFill>
                <a:sysClr val="windowText" lastClr="000000"/>
              </a:solidFill>
            </a:rPr>
          </a:br>
          <a:r>
            <a:rPr lang="en-US" sz="1600" b="0" dirty="0">
              <a:solidFill>
                <a:sysClr val="windowText" lastClr="000000"/>
              </a:solidFill>
              <a:latin typeface="+mn-lt"/>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dgm:spPr>
        <a:solidFill>
          <a:schemeClr val="accent1">
            <a:lumMod val="20000"/>
            <a:lumOff val="80000"/>
            <a:alpha val="90000"/>
          </a:schemeClr>
        </a:solidFill>
        <a:ln>
          <a:noFill/>
        </a:ln>
      </dgm:spPr>
      <dgm:t>
        <a:bodyPr/>
        <a:lstStyle/>
        <a:p>
          <a:r>
            <a:rPr lang="en-US" b="0" i="0" u="none" dirty="0"/>
            <a:t>To start a presentation, go to the Slide Show tab, and select From Beginning.</a:t>
          </a:r>
          <a:endParaRPr lang="en-US" dirty="0"/>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dirty="0"/>
            <a:t>1</a:t>
          </a:r>
        </a:p>
      </dgm:t>
    </dgm:pt>
    <dgm:pt modelId="{0F6BA1FB-59E5-4F16-A7B4-1533BB1F09E4}">
      <dgm:prSet/>
      <dgm:spPr>
        <a:solidFill>
          <a:schemeClr val="accent2">
            <a:lumMod val="20000"/>
            <a:lumOff val="80000"/>
            <a:alpha val="90000"/>
          </a:schemeClr>
        </a:solidFill>
        <a:ln>
          <a:noFill/>
        </a:ln>
      </dgm:spPr>
      <dgm:t>
        <a:bodyPr/>
        <a:lstStyle/>
        <a:p>
          <a:r>
            <a:rPr lang="en-US" b="0" i="0" u="none" dirty="0"/>
            <a:t>To display Presenter view, in Slide Show view, on the control bar at the bottom left select the three dots, and then Show Presenter View. </a:t>
          </a:r>
          <a:endParaRPr lang="en-US" dirty="0"/>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r>
            <a:rPr lang="en-US" dirty="0"/>
            <a:t>2</a:t>
          </a:r>
        </a:p>
      </dgm:t>
    </dgm:pt>
    <dgm:pt modelId="{1D096F01-AEA8-401D-8348-98E9A81F3CE0}">
      <dgm:prSet/>
      <dgm:spPr>
        <a:solidFill>
          <a:schemeClr val="accent4">
            <a:lumMod val="20000"/>
            <a:lumOff val="80000"/>
            <a:alpha val="90000"/>
          </a:schemeClr>
        </a:solidFill>
        <a:ln>
          <a:noFill/>
        </a:ln>
      </dgm:spPr>
      <dgm:t>
        <a:bodyPr/>
        <a:lstStyle/>
        <a:p>
          <a:r>
            <a:rPr lang="en-US" b="0" i="0" u="none" dirty="0"/>
            <a:t>During your presentation, the speaker notes are visible on your monitor, but aren't visible to the audience. </a:t>
          </a:r>
          <a:endParaRPr lang="en-US" dirty="0"/>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a:solidFill>
          <a:schemeClr val="accent4"/>
        </a:solidFill>
        <a:ln>
          <a:noFill/>
        </a:ln>
      </dgm:spPr>
      <dgm:t>
        <a:bodyPr/>
        <a:lstStyle/>
        <a:p>
          <a:r>
            <a:rPr lang="en-US" dirty="0"/>
            <a:t>3</a:t>
          </a:r>
        </a:p>
      </dgm:t>
    </dgm:pt>
    <dgm:pt modelId="{DE16CBB4-D3F4-44AD-8379-3A5D78B889D5}">
      <dgm:prSet/>
      <dgm:spPr>
        <a:solidFill>
          <a:schemeClr val="accent5">
            <a:lumMod val="20000"/>
            <a:lumOff val="80000"/>
            <a:alpha val="90000"/>
          </a:schemeClr>
        </a:solidFill>
        <a:ln>
          <a:noFill/>
        </a:ln>
      </dgm:spPr>
      <dgm:t>
        <a:bodyPr/>
        <a:lstStyle/>
        <a:p>
          <a:r>
            <a:rPr lang="en-US" b="0" i="0" u="none" dirty="0"/>
            <a:t>The Notes pane is a box that appears below each slide. Tap it to add notes. </a:t>
          </a:r>
          <a:endParaRPr lang="en-US" dirty="0"/>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a:solidFill>
          <a:schemeClr val="accent5"/>
        </a:solidFill>
        <a:ln>
          <a:noFill/>
        </a:ln>
      </dgm:spPr>
      <dgm:t>
        <a:bodyPr/>
        <a:lstStyle/>
        <a:p>
          <a:r>
            <a:rPr lang="en-US" dirty="0"/>
            <a:t>4</a:t>
          </a:r>
        </a:p>
      </dgm:t>
    </dgm:pt>
    <dgm:pt modelId="{F7B81412-5EAE-488C-9259-0FA0EB0F090B}">
      <dgm:prSet/>
      <dgm:spPr>
        <a:solidFill>
          <a:schemeClr val="accent6">
            <a:lumMod val="20000"/>
            <a:lumOff val="80000"/>
            <a:alpha val="90000"/>
          </a:schemeClr>
        </a:solidFill>
        <a:ln>
          <a:noFill/>
        </a:ln>
      </dgm:spPr>
      <dgm:t>
        <a:bodyPr/>
        <a:lstStyle/>
        <a:p>
          <a:r>
            <a:rPr lang="en-US" b="0" i="0" u="none" dirty="0"/>
            <a:t>If you don’t see the Notes pane or it is completely minimized, click Notes on the task bar across the bottom of the PowerPoint window. </a:t>
          </a:r>
          <a:endParaRPr lang="en-US" dirty="0"/>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5" phldr="0"/>
      <dgm:spPr>
        <a:solidFill>
          <a:schemeClr val="accent6"/>
        </a:solidFill>
        <a:ln>
          <a:noFill/>
        </a:ln>
      </dgm:spPr>
      <dgm:t>
        <a:bodyPr/>
        <a:lstStyle/>
        <a:p>
          <a:r>
            <a:rPr lang="en-US" dirty="0"/>
            <a:t>5</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80445" y="781460"/>
          <a:ext cx="1828799" cy="182879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30023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ysClr val="windowText" lastClr="000000"/>
              </a:solidFill>
            </a:rPr>
            <a:t>Name</a:t>
          </a:r>
          <a:br>
            <a:rPr lang="en-US" sz="1600" kern="1200" dirty="0">
              <a:solidFill>
                <a:sysClr val="windowText" lastClr="000000"/>
              </a:solidFill>
            </a:rPr>
          </a:br>
          <a:r>
            <a:rPr lang="en-US" sz="1600" b="0" kern="1200" dirty="0">
              <a:solidFill>
                <a:sysClr val="windowText" lastClr="000000"/>
              </a:solidFill>
              <a:latin typeface="+mn-lt"/>
            </a:rPr>
            <a:t>Title</a:t>
          </a:r>
        </a:p>
      </dsp:txBody>
      <dsp:txXfrm>
        <a:off x="300232" y="2951374"/>
        <a:ext cx="2389225" cy="487484"/>
      </dsp:txXfrm>
    </dsp:sp>
    <dsp:sp modelId="{7D166BBB-55AF-452C-B9A0-94A1EE55FF4F}">
      <dsp:nvSpPr>
        <dsp:cNvPr id="0" name=""/>
        <dsp:cNvSpPr/>
      </dsp:nvSpPr>
      <dsp:spPr>
        <a:xfrm>
          <a:off x="30023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7785" y="781460"/>
          <a:ext cx="1828799" cy="1828799"/>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757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3107572" y="2951374"/>
        <a:ext cx="2389225" cy="487484"/>
      </dsp:txXfrm>
    </dsp:sp>
    <dsp:sp modelId="{1223E777-77CB-4A9A-BF21-12B513842696}">
      <dsp:nvSpPr>
        <dsp:cNvPr id="0" name=""/>
        <dsp:cNvSpPr/>
      </dsp:nvSpPr>
      <dsp:spPr>
        <a:xfrm>
          <a:off x="310757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5126" y="781460"/>
          <a:ext cx="1828799" cy="1828799"/>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491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5914913" y="2951374"/>
        <a:ext cx="2389225" cy="487484"/>
      </dsp:txXfrm>
    </dsp:sp>
    <dsp:sp modelId="{EE420F84-477D-4635-BEF8-66426E9A259D}">
      <dsp:nvSpPr>
        <dsp:cNvPr id="0" name=""/>
        <dsp:cNvSpPr/>
      </dsp:nvSpPr>
      <dsp:spPr>
        <a:xfrm>
          <a:off x="6251818" y="2539746"/>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02466" y="781460"/>
          <a:ext cx="1828799" cy="1828799"/>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225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8722253" y="2951374"/>
        <a:ext cx="2389225" cy="487484"/>
      </dsp:txXfrm>
    </dsp:sp>
    <dsp:sp modelId="{5A7600AF-A34B-4D03-B3D6-B3C760AE8E06}">
      <dsp:nvSpPr>
        <dsp:cNvPr id="0" name=""/>
        <dsp:cNvSpPr/>
      </dsp:nvSpPr>
      <dsp:spPr>
        <a:xfrm>
          <a:off x="8765713" y="3373469"/>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start a presentation, go to the Slide Show tab, and select From Beginning.</a:t>
          </a:r>
          <a:endParaRPr lang="en-US" sz="1100" kern="120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1</a:t>
          </a:r>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display Presenter view, in Slide Show view, on the control bar at the bottom left select the three dots, and then Show Presenter View. </a:t>
          </a:r>
          <a:endParaRPr lang="en-US" sz="1100" kern="120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2</a:t>
          </a:r>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During your presentation, the speaker notes are visible on your monitor, but aren't visible to the audience. </a:t>
          </a:r>
          <a:endParaRPr lang="en-US" sz="1100" kern="120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3</a:t>
          </a:r>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The Notes pane is a box that appears below each slide. Tap it to add notes. </a:t>
          </a:r>
          <a:endParaRPr lang="en-US" sz="1100" kern="120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4</a:t>
          </a:r>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51720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If you don’t see the Notes pane or it is completely minimized, click Notes on the task bar across the bottom of the PowerPoint window. </a:t>
          </a:r>
          <a:endParaRPr lang="en-US" sz="1100" kern="1200" dirty="0"/>
        </a:p>
      </dsp:txBody>
      <dsp:txXfrm>
        <a:off x="8305299" y="152096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5</a:t>
          </a:r>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10/29/2023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lstStyle/>
          <a:p>
            <a:r>
              <a:rPr lang="en-US" dirty="0">
                <a:solidFill>
                  <a:srgbClr val="FFFFFF"/>
                </a:solidFill>
              </a:rPr>
              <a:t>Shapes</a:t>
            </a:r>
            <a:endParaRPr lang="en-US"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dirty="0">
                <a:solidFill>
                  <a:srgbClr val="FFFFFF"/>
                </a:solidFill>
              </a:rPr>
              <a:t>Presenter Name</a:t>
            </a:r>
          </a:p>
          <a:p>
            <a:endParaRPr lang="en-US"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p:txBody>
          <a:bodyPr/>
          <a:lstStyle/>
          <a:p>
            <a:r>
              <a:rPr lang="en-US" sz="2400" dirty="0"/>
              <a:t>Open the Design Ideas pane for instant slide makeovers. </a:t>
            </a:r>
          </a:p>
          <a:p>
            <a:r>
              <a:rPr lang="en-US" sz="2400" dirty="0"/>
              <a:t>When we have design ideas, we’ll show them to you right there. </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p:txBody>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7A4C5B2A-12FB-43E3-8389-C0A5E65E6D91}"/>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53C09F06-9236-4635-AFB4-5E7D384A6BAE}"/>
              </a:ext>
            </a:extLst>
          </p:cNvPr>
          <p:cNvSpPr>
            <a:spLocks noGrp="1"/>
          </p:cNvSpPr>
          <p:nvPr>
            <p:ph sz="quarter" idx="4"/>
          </p:nvPr>
        </p:nvSpPr>
        <p:spPr/>
        <p:txBody>
          <a:bodyPr/>
          <a:lstStyle/>
          <a:p>
            <a:r>
              <a:rPr lang="en-US" sz="2000" dirty="0"/>
              <a:t>Open the Design Ideas pane for instant slide makeovers. </a:t>
            </a:r>
          </a:p>
          <a:p>
            <a:r>
              <a:rPr lang="en-US" sz="2000" dirty="0"/>
              <a:t>When we have design ideas, we’ll show them to you right there. </a:t>
            </a:r>
          </a:p>
          <a:p>
            <a:endParaRPr lang="en-US" dirty="0"/>
          </a:p>
        </p:txBody>
      </p:sp>
      <p:sp>
        <p:nvSpPr>
          <p:cNvPr id="7" name="Text Placeholder 6">
            <a:extLst>
              <a:ext uri="{FF2B5EF4-FFF2-40B4-BE49-F238E27FC236}">
                <a16:creationId xmlns:a16="http://schemas.microsoft.com/office/drawing/2014/main" id="{016D0387-7057-4207-9037-65B55A7B211B}"/>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p:txBody>
          <a:body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p>
          <a:p>
            <a:endParaRPr lang="en-US" dirty="0"/>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995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a:lstStyle/>
          <a:p>
            <a:r>
              <a:rPr lang="en-US" sz="24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2"/>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3"/>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lvl="0"/>
            <a:r>
              <a:rPr lang="en-US" noProof="0" dirty="0"/>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dirty="0"/>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13</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lstStyle/>
          <a:p>
            <a:r>
              <a:rPr lang="en-US" dirty="0"/>
              <a:t>Presenter name</a:t>
            </a:r>
          </a:p>
          <a:p>
            <a:pPr>
              <a:spcBef>
                <a:spcPts val="3000"/>
              </a:spcBef>
            </a:pPr>
            <a:r>
              <a:rPr lang="en-US" sz="1800" dirty="0"/>
              <a:t>Email address</a:t>
            </a:r>
          </a:p>
          <a:p>
            <a:pPr>
              <a:spcBef>
                <a:spcPts val="3000"/>
              </a:spcBef>
            </a:pPr>
            <a:r>
              <a:rPr lang="en-US" sz="1800" dirty="0"/>
              <a:t>Website</a:t>
            </a:r>
          </a:p>
          <a:p>
            <a:endParaRPr lang="en-US" dirty="0"/>
          </a:p>
        </p:txBody>
      </p:sp>
    </p:spTree>
    <p:extLst>
      <p:ext uri="{BB962C8B-B14F-4D97-AF65-F5344CB8AC3E}">
        <p14:creationId xmlns:p14="http://schemas.microsoft.com/office/powerpoint/2010/main" val="962258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2E8F6B36-6CF8-5971-5F56-17B143C5985F}"/>
              </a:ext>
            </a:extLst>
          </p:cNvPr>
          <p:cNvSpPr>
            <a:spLocks noGrp="1"/>
          </p:cNvSpPr>
          <p:nvPr>
            <p:ph type="ctrTitle"/>
          </p:nvPr>
        </p:nvSpPr>
        <p:spPr>
          <a:xfrm>
            <a:off x="3315031" y="2787367"/>
            <a:ext cx="5561938" cy="1184524"/>
          </a:xfrm>
        </p:spPr>
        <p:txBody>
          <a:bodyPr anchor="ctr">
            <a:normAutofit/>
          </a:bodyPr>
          <a:lstStyle/>
          <a:p>
            <a:pPr algn="ctr"/>
            <a:r>
              <a:rPr lang="en-US" dirty="0">
                <a:solidFill>
                  <a:srgbClr val="FFFFFF"/>
                </a:solidFill>
              </a:rPr>
              <a:t>Secant Method</a:t>
            </a:r>
          </a:p>
        </p:txBody>
      </p:sp>
      <p:sp>
        <p:nvSpPr>
          <p:cNvPr id="4" name="Footer Placeholder 3">
            <a:extLst>
              <a:ext uri="{FF2B5EF4-FFF2-40B4-BE49-F238E27FC236}">
                <a16:creationId xmlns:a16="http://schemas.microsoft.com/office/drawing/2014/main" id="{570A7CC3-261B-7E23-E521-BCA63EEE5D49}"/>
              </a:ext>
            </a:extLst>
          </p:cNvPr>
          <p:cNvSpPr>
            <a:spLocks noGrp="1"/>
          </p:cNvSpPr>
          <p:nvPr>
            <p:ph type="ftr" sz="quarter" idx="4294967295"/>
          </p:nvPr>
        </p:nvSpPr>
        <p:spPr>
          <a:xfrm>
            <a:off x="695542" y="6356350"/>
            <a:ext cx="3876457" cy="365125"/>
          </a:xfrm>
        </p:spPr>
        <p:txBody>
          <a:bodyPr>
            <a:normAutofit/>
          </a:bodyPr>
          <a:lstStyle/>
          <a:p>
            <a:pPr algn="l">
              <a:spcAft>
                <a:spcPts val="600"/>
              </a:spcAft>
              <a:defRPr/>
            </a:pPr>
            <a:r>
              <a:rPr lang="en-US">
                <a:solidFill>
                  <a:prstClr val="black">
                    <a:tint val="75000"/>
                  </a:prstClr>
                </a:solidFill>
              </a:rPr>
              <a:t>Presentation Title</a:t>
            </a:r>
          </a:p>
        </p:txBody>
      </p:sp>
      <p:sp>
        <p:nvSpPr>
          <p:cNvPr id="3" name="Date Placeholder 2">
            <a:extLst>
              <a:ext uri="{FF2B5EF4-FFF2-40B4-BE49-F238E27FC236}">
                <a16:creationId xmlns:a16="http://schemas.microsoft.com/office/drawing/2014/main" id="{F569AE45-EEB1-2580-4B9F-109043AA6850}"/>
              </a:ext>
            </a:extLst>
          </p:cNvPr>
          <p:cNvSpPr>
            <a:spLocks noGrp="1"/>
          </p:cNvSpPr>
          <p:nvPr>
            <p:ph type="dt" sz="half" idx="4294967295"/>
          </p:nvPr>
        </p:nvSpPr>
        <p:spPr>
          <a:xfrm>
            <a:off x="7724246" y="6356350"/>
            <a:ext cx="2519684" cy="365125"/>
          </a:xfrm>
        </p:spPr>
        <p:txBody>
          <a:bodyPr>
            <a:normAutofit/>
          </a:bodyPr>
          <a:lstStyle/>
          <a:p>
            <a:pPr>
              <a:spcAft>
                <a:spcPts val="600"/>
              </a:spcAft>
              <a:defRPr/>
            </a:pPr>
            <a:r>
              <a:rPr lang="en-US">
                <a:solidFill>
                  <a:prstClr val="black">
                    <a:tint val="75000"/>
                  </a:prstClr>
                </a:solidFill>
              </a:rPr>
              <a:t>9/3/20XX</a:t>
            </a:r>
          </a:p>
        </p:txBody>
      </p:sp>
      <p:sp>
        <p:nvSpPr>
          <p:cNvPr id="5" name="Slide Number Placeholder 4">
            <a:extLst>
              <a:ext uri="{FF2B5EF4-FFF2-40B4-BE49-F238E27FC236}">
                <a16:creationId xmlns:a16="http://schemas.microsoft.com/office/drawing/2014/main" id="{8DECF334-47CA-8B53-C80F-74D34A6A3887}"/>
              </a:ext>
            </a:extLst>
          </p:cNvPr>
          <p:cNvSpPr>
            <a:spLocks noGrp="1"/>
          </p:cNvSpPr>
          <p:nvPr>
            <p:ph type="sldNum" sz="quarter" idx="4294967295"/>
          </p:nvPr>
        </p:nvSpPr>
        <p:spPr>
          <a:xfrm>
            <a:off x="10467444" y="6356350"/>
            <a:ext cx="886355" cy="365125"/>
          </a:xfrm>
        </p:spPr>
        <p:txBody>
          <a:bodyP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14</a:t>
            </a:fld>
            <a:endParaRPr lang="en-US">
              <a:solidFill>
                <a:prstClr val="black">
                  <a:tint val="75000"/>
                </a:prstClr>
              </a:solidFill>
            </a:endParaRPr>
          </a:p>
        </p:txBody>
      </p:sp>
      <p:sp>
        <p:nvSpPr>
          <p:cNvPr id="19" name="Arc 1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080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BDD4F2FB-F1BF-7620-2481-EF68766E8E63}"/>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kern="1200">
                <a:solidFill>
                  <a:srgbClr val="FFFFFF"/>
                </a:solidFill>
                <a:latin typeface="+mj-lt"/>
                <a:ea typeface="+mj-ea"/>
                <a:cs typeface="+mj-cs"/>
              </a:rPr>
              <a:t>Secant Method</a:t>
            </a:r>
          </a:p>
        </p:txBody>
      </p:sp>
      <p:sp>
        <p:nvSpPr>
          <p:cNvPr id="22" name="Content Placeholder 7">
            <a:extLst>
              <a:ext uri="{FF2B5EF4-FFF2-40B4-BE49-F238E27FC236}">
                <a16:creationId xmlns:a16="http://schemas.microsoft.com/office/drawing/2014/main" id="{79A5D256-8F6F-6A64-B203-B534A8E32045}"/>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0"/>
            <a:r>
              <a:rPr lang="en-US" sz="2600" dirty="0"/>
              <a:t>The secant method is a root-finding numerical algorithm used for approximating the roots of a real-valued function.</a:t>
            </a:r>
          </a:p>
          <a:p>
            <a:pPr marL="0" indent="0">
              <a:buNone/>
            </a:pPr>
            <a:endParaRPr lang="en-US" sz="2600" dirty="0"/>
          </a:p>
          <a:p>
            <a:pPr marL="0"/>
            <a:r>
              <a:rPr lang="en-US" sz="2600" dirty="0"/>
              <a:t>It iteratively refines </a:t>
            </a:r>
            <a:r>
              <a:rPr lang="en-US" sz="2600" b="1" dirty="0"/>
              <a:t>two initial guesses </a:t>
            </a:r>
            <a:r>
              <a:rPr lang="en-US" sz="2600" dirty="0"/>
              <a:t>to converge towards a more accurate estimate of the root.</a:t>
            </a:r>
          </a:p>
          <a:p>
            <a:pPr marL="0" indent="0">
              <a:buNone/>
            </a:pPr>
            <a:endParaRPr lang="en-US" sz="2600" dirty="0"/>
          </a:p>
          <a:p>
            <a:pPr marL="0"/>
            <a:r>
              <a:rPr lang="en-US" sz="2600" dirty="0"/>
              <a:t>Secant method is similar to the Newton-Raphson method, but </a:t>
            </a:r>
            <a:r>
              <a:rPr lang="en-US" sz="2600" b="1" dirty="0"/>
              <a:t>does not require calculating derivatives</a:t>
            </a:r>
            <a:r>
              <a:rPr lang="en-US" sz="2600" dirty="0"/>
              <a:t>. Instead, it uses a linear approximation based on two previous iterates to estimate the next root.</a:t>
            </a:r>
          </a:p>
        </p:txBody>
      </p:sp>
      <p:sp>
        <p:nvSpPr>
          <p:cNvPr id="3" name="Date Placeholder 2">
            <a:extLst>
              <a:ext uri="{FF2B5EF4-FFF2-40B4-BE49-F238E27FC236}">
                <a16:creationId xmlns:a16="http://schemas.microsoft.com/office/drawing/2014/main" id="{137C0731-49AE-6CBA-80BB-740DC4CFD9D5}"/>
              </a:ext>
            </a:extLst>
          </p:cNvPr>
          <p:cNvSpPr>
            <a:spLocks noGrp="1"/>
          </p:cNvSpPr>
          <p:nvPr>
            <p:ph type="dt" sz="half" idx="10"/>
          </p:nvPr>
        </p:nvSpPr>
        <p:spPr>
          <a:xfrm>
            <a:off x="838200" y="6356350"/>
            <a:ext cx="1639957" cy="365125"/>
          </a:xfrm>
        </p:spPr>
        <p:txBody>
          <a:bodyPr vert="horz" lIns="91440" tIns="45720" rIns="91440" bIns="45720" rtlCol="0" anchor="ctr">
            <a:normAutofit/>
          </a:bodyPr>
          <a:lstStyle/>
          <a:p>
            <a:pPr>
              <a:spcAft>
                <a:spcPts val="600"/>
              </a:spcAft>
              <a:defRPr/>
            </a:pPr>
            <a:r>
              <a:rPr lang="en-US">
                <a:solidFill>
                  <a:srgbClr val="FFFFFF"/>
                </a:solidFill>
              </a:rPr>
              <a:t>9/3/20XX</a:t>
            </a:r>
          </a:p>
        </p:txBody>
      </p:sp>
      <p:sp>
        <p:nvSpPr>
          <p:cNvPr id="4" name="Footer Placeholder 3">
            <a:extLst>
              <a:ext uri="{FF2B5EF4-FFF2-40B4-BE49-F238E27FC236}">
                <a16:creationId xmlns:a16="http://schemas.microsoft.com/office/drawing/2014/main" id="{EC3652F9-89FE-3D3C-4605-6F60A47223AD}"/>
              </a:ext>
            </a:extLst>
          </p:cNvPr>
          <p:cNvSpPr>
            <a:spLocks noGrp="1"/>
          </p:cNvSpPr>
          <p:nvPr>
            <p:ph type="ftr" sz="quarter" idx="11"/>
          </p:nvPr>
        </p:nvSpPr>
        <p:spPr>
          <a:xfrm>
            <a:off x="4038600" y="6356350"/>
            <a:ext cx="5251174" cy="365125"/>
          </a:xfrm>
        </p:spPr>
        <p:txBody>
          <a:bodyPr vert="horz" lIns="91440" tIns="45720" rIns="91440" bIns="45720" rtlCol="0" anchor="ctr">
            <a:normAutofit/>
          </a:bodyPr>
          <a:lstStyle/>
          <a:p>
            <a:pPr>
              <a:spcAft>
                <a:spcPts val="600"/>
              </a:spcAft>
              <a:defRPr/>
            </a:pPr>
            <a:r>
              <a:rPr lang="en-US" kern="1200" cap="none" spc="0" baseline="0">
                <a:solidFill>
                  <a:prstClr val="black">
                    <a:tint val="75000"/>
                  </a:prst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827B1AC7-20FE-4E4C-4DF0-5F604C56F8E5}"/>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15</a:t>
            </a:fld>
            <a:endParaRPr lang="en-US">
              <a:solidFill>
                <a:prstClr val="black">
                  <a:tint val="75000"/>
                </a:prstClr>
              </a:solidFill>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9334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461F0-4DC2-50FB-92D6-544E6044103B}"/>
              </a:ext>
            </a:extLst>
          </p:cNvPr>
          <p:cNvSpPr>
            <a:spLocks noGrp="1"/>
          </p:cNvSpPr>
          <p:nvPr>
            <p:ph type="title"/>
          </p:nvPr>
        </p:nvSpPr>
        <p:spPr/>
        <p:txBody>
          <a:bodyPr/>
          <a:lstStyle/>
          <a:p>
            <a:r>
              <a:rPr lang="en-US" dirty="0"/>
              <a:t>How does it works:</a:t>
            </a:r>
          </a:p>
        </p:txBody>
      </p:sp>
      <p:sp>
        <p:nvSpPr>
          <p:cNvPr id="3" name="Date Placeholder 2">
            <a:extLst>
              <a:ext uri="{FF2B5EF4-FFF2-40B4-BE49-F238E27FC236}">
                <a16:creationId xmlns:a16="http://schemas.microsoft.com/office/drawing/2014/main" id="{3A380C2C-9058-2674-5B3B-E22C34063D6A}"/>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853A2214-EF86-84E0-61EC-7E5D7B3B891E}"/>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B71F3243-F73D-FE9A-656C-65D56B712E1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16</a:t>
            </a:fld>
            <a:endParaRPr lang="en-US" dirty="0">
              <a:solidFill>
                <a:prstClr val="black">
                  <a:tint val="75000"/>
                </a:prstClr>
              </a:solidFill>
            </a:endParaRPr>
          </a:p>
        </p:txBody>
      </p:sp>
      <p:pic>
        <p:nvPicPr>
          <p:cNvPr id="8" name="Content Placeholder 7">
            <a:extLst>
              <a:ext uri="{FF2B5EF4-FFF2-40B4-BE49-F238E27FC236}">
                <a16:creationId xmlns:a16="http://schemas.microsoft.com/office/drawing/2014/main" id="{EF38AE0B-19F7-F331-D400-1B40F7E11C54}"/>
              </a:ext>
            </a:extLst>
          </p:cNvPr>
          <p:cNvPicPr>
            <a:picLocks noGrp="1" noChangeAspect="1"/>
          </p:cNvPicPr>
          <p:nvPr>
            <p:ph idx="1"/>
          </p:nvPr>
        </p:nvPicPr>
        <p:blipFill rotWithShape="1">
          <a:blip r:embed="rId2">
            <a:grayscl/>
          </a:blip>
          <a:srcRect l="1254" t="5432" b="2554"/>
          <a:stretch/>
        </p:blipFill>
        <p:spPr>
          <a:xfrm>
            <a:off x="5742878" y="2140493"/>
            <a:ext cx="5610922" cy="3155795"/>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179A0BB-1923-2CC1-1CBC-497F3E29331B}"/>
                  </a:ext>
                </a:extLst>
              </p:cNvPr>
              <p:cNvSpPr txBox="1"/>
              <p:nvPr/>
            </p:nvSpPr>
            <p:spPr>
              <a:xfrm>
                <a:off x="838200" y="1879713"/>
                <a:ext cx="4314130" cy="3677353"/>
              </a:xfrm>
              <a:prstGeom prst="rect">
                <a:avLst/>
              </a:prstGeom>
              <a:noFill/>
            </p:spPr>
            <p:txBody>
              <a:bodyPr wrap="square" rtlCol="0">
                <a:spAutoFit/>
              </a:bodyPr>
              <a:lstStyle/>
              <a:p>
                <a:r>
                  <a:rPr lang="en-US" sz="2300" dirty="0"/>
                  <a:t>A secant line is defined by using two points on graph of a function </a:t>
                </a:r>
                <a14:m>
                  <m:oMath xmlns:m="http://schemas.openxmlformats.org/officeDocument/2006/math">
                    <m:r>
                      <a:rPr lang="en-US" sz="2300" i="1" dirty="0">
                        <a:latin typeface="Cambria Math" panose="02040503050406030204" pitchFamily="18" charset="0"/>
                      </a:rPr>
                      <m:t>𝑓</m:t>
                    </m:r>
                    <m:r>
                      <a:rPr lang="en-US" sz="2300" i="1" dirty="0">
                        <a:latin typeface="Cambria Math" panose="02040503050406030204" pitchFamily="18" charset="0"/>
                      </a:rPr>
                      <m:t>(</m:t>
                    </m:r>
                    <m:r>
                      <a:rPr lang="en-US" sz="2300" i="1" dirty="0">
                        <a:latin typeface="Cambria Math" panose="02040503050406030204" pitchFamily="18" charset="0"/>
                      </a:rPr>
                      <m:t>𝑥</m:t>
                    </m:r>
                    <m:r>
                      <a:rPr lang="en-US" sz="2300" i="1" dirty="0">
                        <a:latin typeface="Cambria Math" panose="02040503050406030204" pitchFamily="18" charset="0"/>
                      </a:rPr>
                      <m:t>)</m:t>
                    </m:r>
                  </m:oMath>
                </a14:m>
                <a:r>
                  <a:rPr lang="en-US" sz="2300" dirty="0"/>
                  <a:t>. It is necessary to choose these two initial points as </a:t>
                </a:r>
                <a14:m>
                  <m:oMath xmlns:m="http://schemas.openxmlformats.org/officeDocument/2006/math">
                    <m:sSub>
                      <m:sSubPr>
                        <m:ctrlPr>
                          <a:rPr lang="en-US" sz="2300" i="1" dirty="0">
                            <a:latin typeface="Cambria Math" panose="02040503050406030204" pitchFamily="18" charset="0"/>
                          </a:rPr>
                        </m:ctrlPr>
                      </m:sSubPr>
                      <m:e>
                        <m:r>
                          <a:rPr lang="en-US" sz="2300" i="1" dirty="0">
                            <a:latin typeface="Cambria Math" panose="02040503050406030204" pitchFamily="18" charset="0"/>
                          </a:rPr>
                          <m:t>𝑥</m:t>
                        </m:r>
                      </m:e>
                      <m:sub>
                        <m:r>
                          <a:rPr lang="en-US" sz="2300" i="1" dirty="0">
                            <a:latin typeface="Cambria Math" panose="02040503050406030204" pitchFamily="18" charset="0"/>
                          </a:rPr>
                          <m:t>𝑖</m:t>
                        </m:r>
                      </m:sub>
                    </m:sSub>
                    <m:r>
                      <a:rPr lang="en-US" sz="2300" i="1" dirty="0">
                        <a:latin typeface="Cambria Math" panose="02040503050406030204" pitchFamily="18" charset="0"/>
                      </a:rPr>
                      <m:t> </m:t>
                    </m:r>
                  </m:oMath>
                </a14:m>
                <a:r>
                  <a:rPr lang="en-US" sz="2300" dirty="0"/>
                  <a:t>and </a:t>
                </a:r>
                <a14:m>
                  <m:oMath xmlns:m="http://schemas.openxmlformats.org/officeDocument/2006/math">
                    <m:sSub>
                      <m:sSubPr>
                        <m:ctrlPr>
                          <a:rPr lang="en-US" sz="2300" i="1" dirty="0">
                            <a:latin typeface="Cambria Math" panose="02040503050406030204" pitchFamily="18" charset="0"/>
                          </a:rPr>
                        </m:ctrlPr>
                      </m:sSubPr>
                      <m:e>
                        <m:r>
                          <a:rPr lang="en-US" sz="2300" i="1" dirty="0">
                            <a:latin typeface="Cambria Math" panose="02040503050406030204" pitchFamily="18" charset="0"/>
                          </a:rPr>
                          <m:t>𝑥</m:t>
                        </m:r>
                      </m:e>
                      <m:sub>
                        <m:r>
                          <a:rPr lang="en-US" sz="2300" i="1" dirty="0">
                            <a:latin typeface="Cambria Math" panose="02040503050406030204" pitchFamily="18" charset="0"/>
                          </a:rPr>
                          <m:t>𝑖</m:t>
                        </m:r>
                        <m:r>
                          <a:rPr lang="en-US" sz="2300" i="1" dirty="0">
                            <a:latin typeface="Cambria Math" panose="02040503050406030204" pitchFamily="18" charset="0"/>
                          </a:rPr>
                          <m:t>−1</m:t>
                        </m:r>
                      </m:sub>
                    </m:sSub>
                  </m:oMath>
                </a14:m>
                <a:r>
                  <a:rPr lang="en-US" sz="2300" dirty="0"/>
                  <a:t>. Then next point </a:t>
                </a:r>
                <a14:m>
                  <m:oMath xmlns:m="http://schemas.openxmlformats.org/officeDocument/2006/math">
                    <m:sSub>
                      <m:sSubPr>
                        <m:ctrlPr>
                          <a:rPr lang="en-US" sz="2300" i="1" dirty="0">
                            <a:latin typeface="Cambria Math" panose="02040503050406030204" pitchFamily="18" charset="0"/>
                          </a:rPr>
                        </m:ctrlPr>
                      </m:sSubPr>
                      <m:e>
                        <m:r>
                          <a:rPr lang="en-US" sz="2300" i="1" dirty="0">
                            <a:latin typeface="Cambria Math" panose="02040503050406030204" pitchFamily="18" charset="0"/>
                          </a:rPr>
                          <m:t>𝑥</m:t>
                        </m:r>
                      </m:e>
                      <m:sub>
                        <m:r>
                          <a:rPr lang="en-US" sz="2300" i="1" dirty="0">
                            <a:latin typeface="Cambria Math" panose="02040503050406030204" pitchFamily="18" charset="0"/>
                          </a:rPr>
                          <m:t>𝑖</m:t>
                        </m:r>
                        <m:r>
                          <a:rPr lang="en-US" sz="2300" i="1" dirty="0">
                            <a:latin typeface="Cambria Math" panose="02040503050406030204" pitchFamily="18" charset="0"/>
                          </a:rPr>
                          <m:t>+1</m:t>
                        </m:r>
                      </m:sub>
                    </m:sSub>
                  </m:oMath>
                </a14:m>
                <a:r>
                  <a:rPr lang="en-US" sz="2300" dirty="0"/>
                  <a:t> is obtained by computing </a:t>
                </a:r>
                <a14:m>
                  <m:oMath xmlns:m="http://schemas.openxmlformats.org/officeDocument/2006/math">
                    <m:r>
                      <a:rPr lang="en-US" sz="2300" i="1" dirty="0">
                        <a:latin typeface="Cambria Math" panose="02040503050406030204" pitchFamily="18" charset="0"/>
                      </a:rPr>
                      <m:t>𝑥</m:t>
                    </m:r>
                  </m:oMath>
                </a14:m>
                <a:r>
                  <a:rPr lang="en-US" sz="2300" dirty="0"/>
                  <a:t>-value at which the secant line passing through the points </a:t>
                </a:r>
                <a14:m>
                  <m:oMath xmlns:m="http://schemas.openxmlformats.org/officeDocument/2006/math">
                    <m:d>
                      <m:dPr>
                        <m:begChr m:val=""/>
                        <m:ctrlPr>
                          <a:rPr lang="en-US" sz="2300" i="1" dirty="0">
                            <a:latin typeface="Cambria Math" panose="02040503050406030204" pitchFamily="18" charset="0"/>
                          </a:rPr>
                        </m:ctrlPr>
                      </m:dPr>
                      <m:e>
                        <m:d>
                          <m:dPr>
                            <m:endChr m:val=""/>
                            <m:ctrlPr>
                              <a:rPr lang="en-US" sz="2300" i="1" dirty="0">
                                <a:latin typeface="Cambria Math" panose="02040503050406030204" pitchFamily="18" charset="0"/>
                              </a:rPr>
                            </m:ctrlPr>
                          </m:dPr>
                          <m:e>
                            <m:sSub>
                              <m:sSubPr>
                                <m:ctrlPr>
                                  <a:rPr lang="en-US" sz="2300" i="1" dirty="0" err="1">
                                    <a:latin typeface="Cambria Math" panose="02040503050406030204" pitchFamily="18" charset="0"/>
                                  </a:rPr>
                                </m:ctrlPr>
                              </m:sSubPr>
                              <m:e>
                                <m:r>
                                  <a:rPr lang="en-US" sz="2300" i="1" dirty="0" err="1">
                                    <a:latin typeface="Cambria Math" panose="02040503050406030204" pitchFamily="18" charset="0"/>
                                  </a:rPr>
                                  <m:t>𝑥</m:t>
                                </m:r>
                              </m:e>
                              <m:sub>
                                <m:r>
                                  <a:rPr lang="en-US" sz="2300" i="1" dirty="0" err="1">
                                    <a:latin typeface="Cambria Math" panose="02040503050406030204" pitchFamily="18" charset="0"/>
                                  </a:rPr>
                                  <m:t>𝑖</m:t>
                                </m:r>
                              </m:sub>
                            </m:sSub>
                            <m:r>
                              <a:rPr lang="en-US" sz="2300" i="1" dirty="0">
                                <a:latin typeface="Cambria Math" panose="02040503050406030204" pitchFamily="18" charset="0"/>
                              </a:rPr>
                              <m:t>, </m:t>
                            </m:r>
                            <m:r>
                              <a:rPr lang="en-US" sz="2300" i="1" dirty="0">
                                <a:latin typeface="Cambria Math" panose="02040503050406030204" pitchFamily="18" charset="0"/>
                              </a:rPr>
                              <m:t>𝑓</m:t>
                            </m:r>
                            <m:d>
                              <m:dPr>
                                <m:begChr m:val=""/>
                                <m:ctrlPr>
                                  <a:rPr lang="en-US" sz="2300" i="1" dirty="0">
                                    <a:latin typeface="Cambria Math" panose="02040503050406030204" pitchFamily="18" charset="0"/>
                                  </a:rPr>
                                </m:ctrlPr>
                              </m:dPr>
                              <m:e>
                                <m:d>
                                  <m:dPr>
                                    <m:endChr m:val=""/>
                                    <m:ctrlPr>
                                      <a:rPr lang="en-US" sz="2300" i="1" dirty="0">
                                        <a:latin typeface="Cambria Math" panose="02040503050406030204" pitchFamily="18" charset="0"/>
                                      </a:rPr>
                                    </m:ctrlPr>
                                  </m:dPr>
                                  <m:e>
                                    <m:sSub>
                                      <m:sSubPr>
                                        <m:ctrlPr>
                                          <a:rPr lang="en-US" sz="2300" i="1" dirty="0" err="1">
                                            <a:latin typeface="Cambria Math" panose="02040503050406030204" pitchFamily="18" charset="0"/>
                                          </a:rPr>
                                        </m:ctrlPr>
                                      </m:sSubPr>
                                      <m:e>
                                        <m:r>
                                          <a:rPr lang="en-US" sz="2300" i="1" dirty="0" err="1">
                                            <a:latin typeface="Cambria Math" panose="02040503050406030204" pitchFamily="18" charset="0"/>
                                          </a:rPr>
                                          <m:t>𝑥</m:t>
                                        </m:r>
                                      </m:e>
                                      <m:sub>
                                        <m:r>
                                          <a:rPr lang="en-US" sz="2300" i="1" dirty="0" err="1">
                                            <a:latin typeface="Cambria Math" panose="02040503050406030204" pitchFamily="18" charset="0"/>
                                          </a:rPr>
                                          <m:t>𝑖</m:t>
                                        </m:r>
                                      </m:sub>
                                    </m:sSub>
                                  </m:e>
                                </m:d>
                              </m:e>
                            </m:d>
                          </m:e>
                        </m:d>
                      </m:e>
                    </m:d>
                  </m:oMath>
                </a14:m>
                <a:r>
                  <a:rPr lang="en-US" sz="2300" dirty="0"/>
                  <a:t> and </a:t>
                </a:r>
                <a14:m>
                  <m:oMath xmlns:m="http://schemas.openxmlformats.org/officeDocument/2006/math">
                    <m:d>
                      <m:dPr>
                        <m:begChr m:val=""/>
                        <m:ctrlPr>
                          <a:rPr lang="en-US" sz="2300" i="1" dirty="0">
                            <a:latin typeface="Cambria Math" panose="02040503050406030204" pitchFamily="18" charset="0"/>
                          </a:rPr>
                        </m:ctrlPr>
                      </m:dPr>
                      <m:e>
                        <m:d>
                          <m:dPr>
                            <m:endChr m:val=""/>
                            <m:ctrlPr>
                              <a:rPr lang="en-US" sz="2300" i="1" dirty="0">
                                <a:latin typeface="Cambria Math" panose="02040503050406030204" pitchFamily="18" charset="0"/>
                              </a:rPr>
                            </m:ctrlPr>
                          </m:dPr>
                          <m:e>
                            <m:sSub>
                              <m:sSubPr>
                                <m:ctrlPr>
                                  <a:rPr lang="en-US" sz="2300" i="1" dirty="0">
                                    <a:latin typeface="Cambria Math" panose="02040503050406030204" pitchFamily="18" charset="0"/>
                                  </a:rPr>
                                </m:ctrlPr>
                              </m:sSubPr>
                              <m:e>
                                <m:r>
                                  <a:rPr lang="en-US" sz="2300" i="1" dirty="0">
                                    <a:latin typeface="Cambria Math" panose="02040503050406030204" pitchFamily="18" charset="0"/>
                                  </a:rPr>
                                  <m:t>𝑥</m:t>
                                </m:r>
                              </m:e>
                              <m:sub>
                                <m:r>
                                  <a:rPr lang="en-US" sz="2300" i="1" dirty="0">
                                    <a:latin typeface="Cambria Math" panose="02040503050406030204" pitchFamily="18" charset="0"/>
                                  </a:rPr>
                                  <m:t>𝑖</m:t>
                                </m:r>
                                <m:r>
                                  <a:rPr lang="en-US" sz="2300" i="1" dirty="0">
                                    <a:latin typeface="Cambria Math" panose="02040503050406030204" pitchFamily="18" charset="0"/>
                                  </a:rPr>
                                  <m:t>−1</m:t>
                                </m:r>
                              </m:sub>
                            </m:sSub>
                            <m:r>
                              <a:rPr lang="en-US" sz="2300" i="1" dirty="0">
                                <a:latin typeface="Cambria Math" panose="02040503050406030204" pitchFamily="18" charset="0"/>
                              </a:rPr>
                              <m:t>, </m:t>
                            </m:r>
                            <m:r>
                              <a:rPr lang="en-US" sz="2300" i="1" dirty="0">
                                <a:latin typeface="Cambria Math" panose="02040503050406030204" pitchFamily="18" charset="0"/>
                              </a:rPr>
                              <m:t>𝑓</m:t>
                            </m:r>
                            <m:d>
                              <m:dPr>
                                <m:begChr m:val=""/>
                                <m:ctrlPr>
                                  <a:rPr lang="en-US" sz="2300" i="1" dirty="0">
                                    <a:latin typeface="Cambria Math" panose="02040503050406030204" pitchFamily="18" charset="0"/>
                                  </a:rPr>
                                </m:ctrlPr>
                              </m:dPr>
                              <m:e>
                                <m:d>
                                  <m:dPr>
                                    <m:endChr m:val=""/>
                                    <m:ctrlPr>
                                      <a:rPr lang="en-US" sz="2300" i="1" dirty="0">
                                        <a:latin typeface="Cambria Math" panose="02040503050406030204" pitchFamily="18" charset="0"/>
                                      </a:rPr>
                                    </m:ctrlPr>
                                  </m:dPr>
                                  <m:e>
                                    <m:sSub>
                                      <m:sSubPr>
                                        <m:ctrlPr>
                                          <a:rPr lang="en-US" sz="2300" i="1" dirty="0">
                                            <a:latin typeface="Cambria Math" panose="02040503050406030204" pitchFamily="18" charset="0"/>
                                          </a:rPr>
                                        </m:ctrlPr>
                                      </m:sSubPr>
                                      <m:e>
                                        <m:r>
                                          <a:rPr lang="en-US" sz="2300" i="1" dirty="0">
                                            <a:latin typeface="Cambria Math" panose="02040503050406030204" pitchFamily="18" charset="0"/>
                                          </a:rPr>
                                          <m:t>𝑥</m:t>
                                        </m:r>
                                      </m:e>
                                      <m:sub>
                                        <m:r>
                                          <a:rPr lang="en-US" sz="2300" i="1" dirty="0">
                                            <a:latin typeface="Cambria Math" panose="02040503050406030204" pitchFamily="18" charset="0"/>
                                          </a:rPr>
                                          <m:t>𝑖</m:t>
                                        </m:r>
                                        <m:r>
                                          <a:rPr lang="en-US" sz="2300" i="1" dirty="0">
                                            <a:latin typeface="Cambria Math" panose="02040503050406030204" pitchFamily="18" charset="0"/>
                                          </a:rPr>
                                          <m:t>−1</m:t>
                                        </m:r>
                                      </m:sub>
                                    </m:sSub>
                                  </m:e>
                                </m:d>
                              </m:e>
                            </m:d>
                          </m:e>
                        </m:d>
                      </m:e>
                    </m:d>
                  </m:oMath>
                </a14:m>
                <a:r>
                  <a:rPr lang="en-US" sz="2300" dirty="0"/>
                  <a:t> has a </a:t>
                </a:r>
                <a14:m>
                  <m:oMath xmlns:m="http://schemas.openxmlformats.org/officeDocument/2006/math">
                    <m:r>
                      <a:rPr lang="en-US" sz="2300" i="1" dirty="0">
                        <a:latin typeface="Cambria Math" panose="02040503050406030204" pitchFamily="18" charset="0"/>
                      </a:rPr>
                      <m:t>𝑦</m:t>
                    </m:r>
                  </m:oMath>
                </a14:m>
                <a:r>
                  <a:rPr lang="en-US" sz="2300" dirty="0"/>
                  <a:t>-coordinate of zero.</a:t>
                </a:r>
              </a:p>
            </p:txBody>
          </p:sp>
        </mc:Choice>
        <mc:Fallback>
          <p:sp>
            <p:nvSpPr>
              <p:cNvPr id="9" name="TextBox 8">
                <a:extLst>
                  <a:ext uri="{FF2B5EF4-FFF2-40B4-BE49-F238E27FC236}">
                    <a16:creationId xmlns:a16="http://schemas.microsoft.com/office/drawing/2014/main" id="{A179A0BB-1923-2CC1-1CBC-497F3E29331B}"/>
                  </a:ext>
                </a:extLst>
              </p:cNvPr>
              <p:cNvSpPr txBox="1">
                <a:spLocks noRot="1" noChangeAspect="1" noMove="1" noResize="1" noEditPoints="1" noAdjustHandles="1" noChangeArrowheads="1" noChangeShapeType="1" noTextEdit="1"/>
              </p:cNvSpPr>
              <p:nvPr/>
            </p:nvSpPr>
            <p:spPr>
              <a:xfrm>
                <a:off x="838200" y="1879713"/>
                <a:ext cx="4314130" cy="3677353"/>
              </a:xfrm>
              <a:prstGeom prst="rect">
                <a:avLst/>
              </a:prstGeom>
              <a:blipFill>
                <a:blip r:embed="rId3"/>
                <a:stretch>
                  <a:fillRect l="-14427" t="-1159" r="-13154" b="-21854"/>
                </a:stretch>
              </a:blipFill>
            </p:spPr>
            <p:txBody>
              <a:bodyPr/>
              <a:lstStyle/>
              <a:p>
                <a:r>
                  <a:rPr lang="en-US">
                    <a:noFill/>
                  </a:rPr>
                  <a:t> </a:t>
                </a:r>
              </a:p>
            </p:txBody>
          </p:sp>
        </mc:Fallback>
      </mc:AlternateContent>
    </p:spTree>
    <p:extLst>
      <p:ext uri="{BB962C8B-B14F-4D97-AF65-F5344CB8AC3E}">
        <p14:creationId xmlns:p14="http://schemas.microsoft.com/office/powerpoint/2010/main" val="879594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D9B5E6-72CE-3ECA-74EA-16C4264A1F97}"/>
              </a:ext>
            </a:extLst>
          </p:cNvPr>
          <p:cNvSpPr>
            <a:spLocks noGrp="1"/>
          </p:cNvSpPr>
          <p:nvPr>
            <p:ph type="dt" sz="half" idx="10"/>
          </p:nvPr>
        </p:nvSpPr>
        <p:spPr/>
        <p:txBody>
          <a:body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CC388440-3A5B-511B-4691-AA0CFC3F5F66}"/>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B9050C79-7434-036C-7567-6FA46215BB8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17</a:t>
            </a:fld>
            <a:endParaRPr lang="en-US" dirty="0">
              <a:solidFill>
                <a:prstClr val="black">
                  <a:tint val="75000"/>
                </a:prstClr>
              </a:solidFill>
            </a:endParaRPr>
          </a:p>
        </p:txBody>
      </p:sp>
      <p:pic>
        <p:nvPicPr>
          <p:cNvPr id="8" name="Content Placeholder 7">
            <a:extLst>
              <a:ext uri="{FF2B5EF4-FFF2-40B4-BE49-F238E27FC236}">
                <a16:creationId xmlns:a16="http://schemas.microsoft.com/office/drawing/2014/main" id="{E1FBF048-ECD6-60AA-AFB4-4AB88B775F97}"/>
              </a:ext>
            </a:extLst>
          </p:cNvPr>
          <p:cNvPicPr>
            <a:picLocks noChangeAspect="1"/>
          </p:cNvPicPr>
          <p:nvPr/>
        </p:nvPicPr>
        <p:blipFill rotWithShape="1">
          <a:blip r:embed="rId2">
            <a:grayscl/>
            <a:extLst>
              <a:ext uri="{BEBA8EAE-BF5A-486C-A8C5-ECC9F3942E4B}">
                <a14:imgProps xmlns:a14="http://schemas.microsoft.com/office/drawing/2010/main">
                  <a14:imgLayer r:embed="rId3">
                    <a14:imgEffect>
                      <a14:artisticPhotocopy/>
                    </a14:imgEffect>
                  </a14:imgLayer>
                </a14:imgProps>
              </a:ext>
            </a:extLst>
          </a:blip>
          <a:srcRect l="1254" t="5432" b="2554"/>
          <a:stretch/>
        </p:blipFill>
        <p:spPr>
          <a:xfrm>
            <a:off x="5468744" y="1774009"/>
            <a:ext cx="5885056" cy="3309978"/>
          </a:xfrm>
          <a:prstGeom prst="rect">
            <a:avLst/>
          </a:prstGeom>
        </p:spPr>
      </p:pic>
      <mc:AlternateContent xmlns:mc="http://schemas.openxmlformats.org/markup-compatibility/2006">
        <mc:Choice xmlns:a14="http://schemas.microsoft.com/office/drawing/2010/main" Requires="a14">
          <p:sp>
            <p:nvSpPr>
              <p:cNvPr id="10" name="Content Placeholder 9">
                <a:extLst>
                  <a:ext uri="{FF2B5EF4-FFF2-40B4-BE49-F238E27FC236}">
                    <a16:creationId xmlns:a16="http://schemas.microsoft.com/office/drawing/2014/main" id="{5233D613-7B75-05C1-F6F3-A92BBEA185AA}"/>
                  </a:ext>
                </a:extLst>
              </p:cNvPr>
              <p:cNvSpPr>
                <a:spLocks noGrp="1"/>
              </p:cNvSpPr>
              <p:nvPr>
                <p:ph idx="1"/>
              </p:nvPr>
            </p:nvSpPr>
            <p:spPr>
              <a:xfrm>
                <a:off x="470209" y="905994"/>
                <a:ext cx="4871224" cy="5046009"/>
              </a:xfrm>
            </p:spPr>
            <p:txBody>
              <a:bodyPr anchor="ctr">
                <a:normAutofit/>
              </a:bodyPr>
              <a:lstStyle/>
              <a:p>
                <a:pPr marL="0" indent="0">
                  <a:lnSpc>
                    <a:spcPct val="107000"/>
                  </a:lnSpc>
                  <a:spcAft>
                    <a:spcPts val="800"/>
                  </a:spcAft>
                  <a:buNone/>
                </a:pPr>
                <a:r>
                  <a:rPr lang="en-US" sz="2400" dirty="0">
                    <a:effectLst/>
                    <a:latin typeface="Calibri" panose="020F0502020204030204" pitchFamily="34" charset="0"/>
                    <a:ea typeface="Calibri" panose="020F0502020204030204" pitchFamily="34" charset="0"/>
                    <a:cs typeface="Arial" panose="020B0604020202020204" pitchFamily="34" charset="0"/>
                  </a:rPr>
                  <a:t>The Geometric Similar Triangles</a:t>
                </a: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f>
                        <m:fPr>
                          <m:ctrlPr>
                            <a:rPr lang="en-US" sz="2400" i="1">
                              <a:effectLst/>
                              <a:latin typeface="Cambria Math" panose="02040503050406030204" pitchFamily="18" charset="0"/>
                              <a:ea typeface="Calibri" panose="020F0502020204030204" pitchFamily="34" charset="0"/>
                              <a:cs typeface="Arial" panose="020B0604020202020204" pitchFamily="34" charset="0"/>
                            </a:rPr>
                          </m:ctrlPr>
                        </m:fPr>
                        <m:num>
                          <m:r>
                            <a:rPr lang="en-US" sz="2400" i="1">
                              <a:effectLst/>
                              <a:latin typeface="Cambria Math" panose="02040503050406030204" pitchFamily="18" charset="0"/>
                              <a:ea typeface="Calibri" panose="020F0502020204030204" pitchFamily="34" charset="0"/>
                              <a:cs typeface="Arial" panose="020B0604020202020204" pitchFamily="34" charset="0"/>
                            </a:rPr>
                            <m:t>𝐴𝐵</m:t>
                          </m:r>
                        </m:num>
                        <m:den>
                          <m:r>
                            <a:rPr lang="en-US" sz="2400" i="1">
                              <a:effectLst/>
                              <a:latin typeface="Cambria Math" panose="02040503050406030204" pitchFamily="18" charset="0"/>
                              <a:ea typeface="Calibri" panose="020F0502020204030204" pitchFamily="34" charset="0"/>
                              <a:cs typeface="Arial" panose="020B0604020202020204" pitchFamily="34" charset="0"/>
                            </a:rPr>
                            <m:t>𝐴𝐸</m:t>
                          </m:r>
                        </m:den>
                      </m:f>
                      <m:r>
                        <a:rPr lang="en-US" sz="2400" i="1">
                          <a:effectLst/>
                          <a:latin typeface="Cambria Math" panose="02040503050406030204" pitchFamily="18" charset="0"/>
                          <a:ea typeface="Calibri" panose="020F0502020204030204" pitchFamily="34" charset="0"/>
                          <a:cs typeface="Arial" panose="020B0604020202020204" pitchFamily="34" charset="0"/>
                        </a:rPr>
                        <m:t>=</m:t>
                      </m:r>
                      <m:f>
                        <m:fPr>
                          <m:ctrlPr>
                            <a:rPr lang="en-US" sz="2400" i="1">
                              <a:effectLst/>
                              <a:latin typeface="Cambria Math" panose="02040503050406030204" pitchFamily="18" charset="0"/>
                              <a:ea typeface="Calibri" panose="020F0502020204030204" pitchFamily="34" charset="0"/>
                              <a:cs typeface="Arial" panose="020B0604020202020204" pitchFamily="34" charset="0"/>
                            </a:rPr>
                          </m:ctrlPr>
                        </m:fPr>
                        <m:num>
                          <m:r>
                            <a:rPr lang="en-US" sz="2400" i="1">
                              <a:effectLst/>
                              <a:latin typeface="Cambria Math" panose="02040503050406030204" pitchFamily="18" charset="0"/>
                              <a:ea typeface="Calibri" panose="020F0502020204030204" pitchFamily="34" charset="0"/>
                              <a:cs typeface="Arial" panose="020B0604020202020204" pitchFamily="34" charset="0"/>
                            </a:rPr>
                            <m:t>𝐷𝐶</m:t>
                          </m:r>
                        </m:num>
                        <m:den>
                          <m:r>
                            <a:rPr lang="en-US" sz="2400" i="1">
                              <a:effectLst/>
                              <a:latin typeface="Cambria Math" panose="02040503050406030204" pitchFamily="18" charset="0"/>
                              <a:ea typeface="Calibri" panose="020F0502020204030204" pitchFamily="34" charset="0"/>
                              <a:cs typeface="Arial" panose="020B0604020202020204" pitchFamily="34" charset="0"/>
                            </a:rPr>
                            <m:t>𝐷𝐸</m:t>
                          </m:r>
                        </m:den>
                      </m:f>
                    </m:oMath>
                  </m:oMathPara>
                </a14:m>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en-US" sz="2400" dirty="0">
                    <a:effectLst/>
                    <a:latin typeface="Calibri" panose="020F0502020204030204" pitchFamily="34" charset="0"/>
                    <a:ea typeface="Calibri" panose="020F0502020204030204" pitchFamily="34" charset="0"/>
                    <a:cs typeface="Arial" panose="020B0604020202020204" pitchFamily="34" charset="0"/>
                  </a:rPr>
                  <a:t>can be written as</a:t>
                </a: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f>
                        <m:fPr>
                          <m:ctrlPr>
                            <a:rPr lang="en-US" sz="2400" i="1">
                              <a:effectLst/>
                              <a:latin typeface="Cambria Math" panose="02040503050406030204" pitchFamily="18" charset="0"/>
                              <a:ea typeface="Calibri" panose="020F0502020204030204" pitchFamily="34" charset="0"/>
                              <a:cs typeface="Arial" panose="020B0604020202020204" pitchFamily="34" charset="0"/>
                            </a:rPr>
                          </m:ctrlPr>
                        </m:fPr>
                        <m:num>
                          <m:r>
                            <a:rPr lang="en-US" sz="2400" i="1">
                              <a:effectLst/>
                              <a:latin typeface="Cambria Math" panose="02040503050406030204" pitchFamily="18" charset="0"/>
                              <a:ea typeface="Calibri" panose="020F0502020204030204" pitchFamily="34" charset="0"/>
                              <a:cs typeface="Arial" panose="020B0604020202020204" pitchFamily="34" charset="0"/>
                            </a:rPr>
                            <m:t>𝑓</m:t>
                          </m:r>
                          <m:d>
                            <m:dPr>
                              <m:ctrlPr>
                                <a:rPr lang="en-US" sz="2400" i="1">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US" sz="2400" i="1">
                                      <a:effectLst/>
                                      <a:latin typeface="Cambria Math" panose="02040503050406030204" pitchFamily="18" charset="0"/>
                                      <a:ea typeface="Calibri" panose="020F0502020204030204" pitchFamily="34" charset="0"/>
                                      <a:cs typeface="Arial" panose="020B0604020202020204" pitchFamily="34" charset="0"/>
                                    </a:rPr>
                                  </m:ctrlPr>
                                </m:sSubPr>
                                <m:e>
                                  <m:r>
                                    <a:rPr lang="en-US" sz="2400" i="1">
                                      <a:effectLst/>
                                      <a:latin typeface="Cambria Math" panose="02040503050406030204" pitchFamily="18" charset="0"/>
                                      <a:ea typeface="Calibri" panose="020F0502020204030204" pitchFamily="34" charset="0"/>
                                      <a:cs typeface="Arial" panose="020B0604020202020204" pitchFamily="34" charset="0"/>
                                    </a:rPr>
                                    <m:t>𝑥</m:t>
                                  </m:r>
                                </m:e>
                                <m:sub>
                                  <m:r>
                                    <a:rPr lang="en-US" sz="2400" i="1">
                                      <a:effectLst/>
                                      <a:latin typeface="Cambria Math" panose="02040503050406030204" pitchFamily="18" charset="0"/>
                                      <a:ea typeface="Calibri" panose="020F0502020204030204" pitchFamily="34" charset="0"/>
                                      <a:cs typeface="Arial" panose="020B0604020202020204" pitchFamily="34" charset="0"/>
                                    </a:rPr>
                                    <m:t>𝑖</m:t>
                                  </m:r>
                                </m:sub>
                              </m:sSub>
                            </m:e>
                          </m:d>
                        </m:num>
                        <m:den>
                          <m:sSub>
                            <m:sSubPr>
                              <m:ctrlPr>
                                <a:rPr lang="en-US" sz="2400" i="1">
                                  <a:effectLst/>
                                  <a:latin typeface="Cambria Math" panose="02040503050406030204" pitchFamily="18" charset="0"/>
                                  <a:ea typeface="Calibri" panose="020F0502020204030204" pitchFamily="34" charset="0"/>
                                  <a:cs typeface="Arial" panose="020B0604020202020204" pitchFamily="34" charset="0"/>
                                </a:rPr>
                              </m:ctrlPr>
                            </m:sSubPr>
                            <m:e>
                              <m:r>
                                <a:rPr lang="en-US" sz="2400" i="1">
                                  <a:effectLst/>
                                  <a:latin typeface="Cambria Math" panose="02040503050406030204" pitchFamily="18" charset="0"/>
                                  <a:ea typeface="Calibri" panose="020F0502020204030204" pitchFamily="34" charset="0"/>
                                  <a:cs typeface="Arial" panose="020B0604020202020204" pitchFamily="34" charset="0"/>
                                </a:rPr>
                                <m:t>𝑥</m:t>
                              </m:r>
                            </m:e>
                            <m:sub>
                              <m:r>
                                <a:rPr lang="en-US" sz="24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2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a:effectLst/>
                                  <a:latin typeface="Cambria Math" panose="02040503050406030204" pitchFamily="18" charset="0"/>
                                  <a:ea typeface="Calibri" panose="020F0502020204030204" pitchFamily="34" charset="0"/>
                                  <a:cs typeface="Arial" panose="020B0604020202020204" pitchFamily="34" charset="0"/>
                                </a:rPr>
                              </m:ctrlPr>
                            </m:sSubPr>
                            <m:e>
                              <m:r>
                                <a:rPr lang="en-US" sz="2400" i="1">
                                  <a:effectLst/>
                                  <a:latin typeface="Cambria Math" panose="02040503050406030204" pitchFamily="18" charset="0"/>
                                  <a:ea typeface="Calibri" panose="020F0502020204030204" pitchFamily="34" charset="0"/>
                                  <a:cs typeface="Arial" panose="020B0604020202020204" pitchFamily="34" charset="0"/>
                                </a:rPr>
                                <m:t>𝑥</m:t>
                              </m:r>
                            </m:e>
                            <m:sub>
                              <m:r>
                                <a:rPr lang="en-US" sz="2400" i="1">
                                  <a:effectLst/>
                                  <a:latin typeface="Cambria Math" panose="02040503050406030204" pitchFamily="18" charset="0"/>
                                  <a:ea typeface="Calibri" panose="020F0502020204030204" pitchFamily="34" charset="0"/>
                                  <a:cs typeface="Arial" panose="020B0604020202020204" pitchFamily="34" charset="0"/>
                                </a:rPr>
                                <m:t>𝑖</m:t>
                              </m:r>
                              <m:r>
                                <a:rPr lang="en-US" sz="2400" i="1">
                                  <a:effectLst/>
                                  <a:latin typeface="Cambria Math" panose="02040503050406030204" pitchFamily="18" charset="0"/>
                                  <a:ea typeface="Calibri" panose="020F0502020204030204" pitchFamily="34" charset="0"/>
                                  <a:cs typeface="Arial" panose="020B0604020202020204" pitchFamily="34" charset="0"/>
                                </a:rPr>
                                <m:t>+1</m:t>
                              </m:r>
                            </m:sub>
                          </m:sSub>
                        </m:den>
                      </m:f>
                      <m:r>
                        <a:rPr lang="en-US" sz="2400" i="1">
                          <a:effectLst/>
                          <a:latin typeface="Cambria Math" panose="02040503050406030204" pitchFamily="18" charset="0"/>
                          <a:ea typeface="Calibri" panose="020F0502020204030204" pitchFamily="34" charset="0"/>
                          <a:cs typeface="Arial" panose="020B0604020202020204" pitchFamily="34" charset="0"/>
                        </a:rPr>
                        <m:t>=</m:t>
                      </m:r>
                      <m:f>
                        <m:fPr>
                          <m:ctrlPr>
                            <a:rPr lang="en-US" sz="2400" i="1">
                              <a:effectLst/>
                              <a:latin typeface="Cambria Math" panose="02040503050406030204" pitchFamily="18" charset="0"/>
                              <a:ea typeface="Calibri" panose="020F0502020204030204" pitchFamily="34" charset="0"/>
                              <a:cs typeface="Arial" panose="020B0604020202020204" pitchFamily="34" charset="0"/>
                            </a:rPr>
                          </m:ctrlPr>
                        </m:fPr>
                        <m:num>
                          <m:r>
                            <a:rPr lang="en-US" sz="2400" i="1">
                              <a:effectLst/>
                              <a:latin typeface="Cambria Math" panose="02040503050406030204" pitchFamily="18" charset="0"/>
                              <a:ea typeface="Calibri" panose="020F0502020204030204" pitchFamily="34" charset="0"/>
                              <a:cs typeface="Arial" panose="020B0604020202020204" pitchFamily="34" charset="0"/>
                            </a:rPr>
                            <m:t>𝑓</m:t>
                          </m:r>
                          <m:d>
                            <m:dPr>
                              <m:ctrlPr>
                                <a:rPr lang="en-US" sz="2400" i="1">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US" sz="2400" i="1">
                                      <a:effectLst/>
                                      <a:latin typeface="Cambria Math" panose="02040503050406030204" pitchFamily="18" charset="0"/>
                                      <a:ea typeface="Calibri" panose="020F0502020204030204" pitchFamily="34" charset="0"/>
                                      <a:cs typeface="Arial" panose="020B0604020202020204" pitchFamily="34" charset="0"/>
                                    </a:rPr>
                                  </m:ctrlPr>
                                </m:sSubPr>
                                <m:e>
                                  <m:r>
                                    <a:rPr lang="en-US" sz="2400" i="1">
                                      <a:effectLst/>
                                      <a:latin typeface="Cambria Math" panose="02040503050406030204" pitchFamily="18" charset="0"/>
                                      <a:ea typeface="Calibri" panose="020F0502020204030204" pitchFamily="34" charset="0"/>
                                      <a:cs typeface="Arial" panose="020B0604020202020204" pitchFamily="34" charset="0"/>
                                    </a:rPr>
                                    <m:t>𝑥</m:t>
                                  </m:r>
                                </m:e>
                                <m:sub>
                                  <m:r>
                                    <a:rPr lang="en-US" sz="2400" i="1">
                                      <a:effectLst/>
                                      <a:latin typeface="Cambria Math" panose="02040503050406030204" pitchFamily="18" charset="0"/>
                                      <a:ea typeface="Calibri" panose="020F0502020204030204" pitchFamily="34" charset="0"/>
                                      <a:cs typeface="Arial" panose="020B0604020202020204" pitchFamily="34" charset="0"/>
                                    </a:rPr>
                                    <m:t>𝑖</m:t>
                                  </m:r>
                                  <m:r>
                                    <a:rPr lang="en-US" sz="2400" i="1">
                                      <a:effectLst/>
                                      <a:latin typeface="Cambria Math" panose="02040503050406030204" pitchFamily="18" charset="0"/>
                                      <a:ea typeface="Calibri" panose="020F0502020204030204" pitchFamily="34" charset="0"/>
                                      <a:cs typeface="Arial" panose="020B0604020202020204" pitchFamily="34" charset="0"/>
                                    </a:rPr>
                                    <m:t>−1</m:t>
                                  </m:r>
                                </m:sub>
                              </m:sSub>
                            </m:e>
                          </m:d>
                        </m:num>
                        <m:den>
                          <m:sSub>
                            <m:sSubPr>
                              <m:ctrlPr>
                                <a:rPr lang="en-US" sz="2400" i="1">
                                  <a:effectLst/>
                                  <a:latin typeface="Cambria Math" panose="02040503050406030204" pitchFamily="18" charset="0"/>
                                  <a:ea typeface="Calibri" panose="020F0502020204030204" pitchFamily="34" charset="0"/>
                                  <a:cs typeface="Arial" panose="020B0604020202020204" pitchFamily="34" charset="0"/>
                                </a:rPr>
                              </m:ctrlPr>
                            </m:sSubPr>
                            <m:e>
                              <m:r>
                                <a:rPr lang="en-US" sz="2400" i="1">
                                  <a:effectLst/>
                                  <a:latin typeface="Cambria Math" panose="02040503050406030204" pitchFamily="18" charset="0"/>
                                  <a:ea typeface="Calibri" panose="020F0502020204030204" pitchFamily="34" charset="0"/>
                                  <a:cs typeface="Arial" panose="020B0604020202020204" pitchFamily="34" charset="0"/>
                                </a:rPr>
                                <m:t>𝑥</m:t>
                              </m:r>
                            </m:e>
                            <m:sub>
                              <m:r>
                                <a:rPr lang="en-US" sz="2400" i="1">
                                  <a:effectLst/>
                                  <a:latin typeface="Cambria Math" panose="02040503050406030204" pitchFamily="18" charset="0"/>
                                  <a:ea typeface="Calibri" panose="020F0502020204030204" pitchFamily="34" charset="0"/>
                                  <a:cs typeface="Arial" panose="020B0604020202020204" pitchFamily="34" charset="0"/>
                                </a:rPr>
                                <m:t>𝑖</m:t>
                              </m:r>
                              <m:r>
                                <a:rPr lang="en-US" sz="2400" i="1">
                                  <a:effectLst/>
                                  <a:latin typeface="Cambria Math" panose="02040503050406030204" pitchFamily="18" charset="0"/>
                                  <a:ea typeface="Calibri" panose="020F0502020204030204" pitchFamily="34" charset="0"/>
                                  <a:cs typeface="Arial" panose="020B0604020202020204" pitchFamily="34" charset="0"/>
                                </a:rPr>
                                <m:t>−1</m:t>
                              </m:r>
                            </m:sub>
                          </m:sSub>
                          <m:r>
                            <a:rPr lang="en-US" sz="2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a:effectLst/>
                                  <a:latin typeface="Cambria Math" panose="02040503050406030204" pitchFamily="18" charset="0"/>
                                  <a:ea typeface="Calibri" panose="020F0502020204030204" pitchFamily="34" charset="0"/>
                                  <a:cs typeface="Arial" panose="020B0604020202020204" pitchFamily="34" charset="0"/>
                                </a:rPr>
                              </m:ctrlPr>
                            </m:sSubPr>
                            <m:e>
                              <m:r>
                                <a:rPr lang="en-US" sz="2400" i="1">
                                  <a:effectLst/>
                                  <a:latin typeface="Cambria Math" panose="02040503050406030204" pitchFamily="18" charset="0"/>
                                  <a:ea typeface="Calibri" panose="020F0502020204030204" pitchFamily="34" charset="0"/>
                                  <a:cs typeface="Arial" panose="020B0604020202020204" pitchFamily="34" charset="0"/>
                                </a:rPr>
                                <m:t>𝑥</m:t>
                              </m:r>
                            </m:e>
                            <m:sub>
                              <m:r>
                                <a:rPr lang="en-US" sz="2400" i="1">
                                  <a:effectLst/>
                                  <a:latin typeface="Cambria Math" panose="02040503050406030204" pitchFamily="18" charset="0"/>
                                  <a:ea typeface="Calibri" panose="020F0502020204030204" pitchFamily="34" charset="0"/>
                                  <a:cs typeface="Arial" panose="020B0604020202020204" pitchFamily="34" charset="0"/>
                                </a:rPr>
                                <m:t>𝑖</m:t>
                              </m:r>
                              <m:r>
                                <a:rPr lang="en-US" sz="2400" i="1">
                                  <a:effectLst/>
                                  <a:latin typeface="Cambria Math" panose="02040503050406030204" pitchFamily="18" charset="0"/>
                                  <a:ea typeface="Calibri" panose="020F0502020204030204" pitchFamily="34" charset="0"/>
                                  <a:cs typeface="Arial" panose="020B0604020202020204" pitchFamily="34" charset="0"/>
                                </a:rPr>
                                <m:t>+1</m:t>
                              </m:r>
                            </m:sub>
                          </m:sSub>
                        </m:den>
                      </m:f>
                    </m:oMath>
                  </m:oMathPara>
                </a14:m>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en-US" sz="2400" dirty="0">
                    <a:effectLst/>
                    <a:latin typeface="Calibri" panose="020F0502020204030204" pitchFamily="34" charset="0"/>
                    <a:ea typeface="Calibri" panose="020F0502020204030204" pitchFamily="34" charset="0"/>
                    <a:cs typeface="Arial" panose="020B0604020202020204" pitchFamily="34" charset="0"/>
                  </a:rPr>
                  <a:t>On rearranging, the secant method is given as</a:t>
                </a: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ea typeface="Calibri" panose="020F0502020204030204" pitchFamily="34" charset="0"/>
                              <a:cs typeface="Arial" panose="020B0604020202020204" pitchFamily="34" charset="0"/>
                            </a:rPr>
                          </m:ctrlPr>
                        </m:sSubPr>
                        <m:e>
                          <m:r>
                            <a:rPr lang="en-US" sz="2400" i="1">
                              <a:effectLst/>
                              <a:latin typeface="Cambria Math" panose="02040503050406030204" pitchFamily="18" charset="0"/>
                              <a:ea typeface="Calibri" panose="020F0502020204030204" pitchFamily="34" charset="0"/>
                              <a:cs typeface="Arial" panose="020B0604020202020204" pitchFamily="34" charset="0"/>
                            </a:rPr>
                            <m:t>𝑥</m:t>
                          </m:r>
                        </m:e>
                        <m:sub>
                          <m:r>
                            <a:rPr lang="en-US" sz="2400" i="1">
                              <a:effectLst/>
                              <a:latin typeface="Cambria Math" panose="02040503050406030204" pitchFamily="18" charset="0"/>
                              <a:ea typeface="Calibri" panose="020F0502020204030204" pitchFamily="34" charset="0"/>
                              <a:cs typeface="Arial" panose="020B0604020202020204" pitchFamily="34" charset="0"/>
                            </a:rPr>
                            <m:t>𝑖</m:t>
                          </m:r>
                          <m:r>
                            <a:rPr lang="en-US" sz="2400" i="1">
                              <a:effectLst/>
                              <a:latin typeface="Cambria Math" panose="02040503050406030204" pitchFamily="18" charset="0"/>
                              <a:ea typeface="Calibri" panose="020F0502020204030204" pitchFamily="34" charset="0"/>
                              <a:cs typeface="Arial" panose="020B0604020202020204" pitchFamily="34" charset="0"/>
                            </a:rPr>
                            <m:t>+1</m:t>
                          </m:r>
                        </m:sub>
                      </m:sSub>
                      <m:r>
                        <a:rPr lang="en-US" sz="2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a:effectLst/>
                              <a:latin typeface="Cambria Math" panose="02040503050406030204" pitchFamily="18" charset="0"/>
                              <a:ea typeface="Calibri" panose="020F0502020204030204" pitchFamily="34" charset="0"/>
                              <a:cs typeface="Arial" panose="020B0604020202020204" pitchFamily="34" charset="0"/>
                            </a:rPr>
                          </m:ctrlPr>
                        </m:sSubPr>
                        <m:e>
                          <m:r>
                            <a:rPr lang="en-US" sz="2400" i="1">
                              <a:effectLst/>
                              <a:latin typeface="Cambria Math" panose="02040503050406030204" pitchFamily="18" charset="0"/>
                              <a:ea typeface="Calibri" panose="020F0502020204030204" pitchFamily="34" charset="0"/>
                              <a:cs typeface="Arial" panose="020B0604020202020204" pitchFamily="34" charset="0"/>
                            </a:rPr>
                            <m:t>𝑥</m:t>
                          </m:r>
                        </m:e>
                        <m:sub>
                          <m:r>
                            <a:rPr lang="en-US" sz="24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2400" i="1">
                          <a:effectLst/>
                          <a:latin typeface="Cambria Math" panose="02040503050406030204" pitchFamily="18" charset="0"/>
                          <a:ea typeface="Calibri" panose="020F0502020204030204" pitchFamily="34" charset="0"/>
                          <a:cs typeface="Arial" panose="020B0604020202020204" pitchFamily="34" charset="0"/>
                        </a:rPr>
                        <m:t>−</m:t>
                      </m:r>
                      <m:f>
                        <m:fPr>
                          <m:ctrlPr>
                            <a:rPr lang="en-US" sz="2400" i="1">
                              <a:effectLst/>
                              <a:latin typeface="Cambria Math" panose="02040503050406030204" pitchFamily="18" charset="0"/>
                              <a:ea typeface="Calibri" panose="020F0502020204030204" pitchFamily="34" charset="0"/>
                              <a:cs typeface="Arial" panose="020B0604020202020204" pitchFamily="34" charset="0"/>
                            </a:rPr>
                          </m:ctrlPr>
                        </m:fPr>
                        <m:num>
                          <m:r>
                            <a:rPr lang="en-US" sz="2400" i="1">
                              <a:effectLst/>
                              <a:latin typeface="Cambria Math" panose="02040503050406030204" pitchFamily="18" charset="0"/>
                              <a:ea typeface="Calibri" panose="020F0502020204030204" pitchFamily="34" charset="0"/>
                              <a:cs typeface="Arial" panose="020B0604020202020204" pitchFamily="34" charset="0"/>
                            </a:rPr>
                            <m:t>𝑓</m:t>
                          </m:r>
                          <m:d>
                            <m:dPr>
                              <m:ctrlPr>
                                <a:rPr lang="en-US" sz="2400" i="1">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US" sz="2400" i="1">
                                      <a:effectLst/>
                                      <a:latin typeface="Cambria Math" panose="02040503050406030204" pitchFamily="18" charset="0"/>
                                      <a:ea typeface="Calibri" panose="020F0502020204030204" pitchFamily="34" charset="0"/>
                                      <a:cs typeface="Arial" panose="020B0604020202020204" pitchFamily="34" charset="0"/>
                                    </a:rPr>
                                  </m:ctrlPr>
                                </m:sSubPr>
                                <m:e>
                                  <m:r>
                                    <a:rPr lang="en-US" sz="2400" i="1">
                                      <a:effectLst/>
                                      <a:latin typeface="Cambria Math" panose="02040503050406030204" pitchFamily="18" charset="0"/>
                                      <a:ea typeface="Calibri" panose="020F0502020204030204" pitchFamily="34" charset="0"/>
                                      <a:cs typeface="Arial" panose="020B0604020202020204" pitchFamily="34" charset="0"/>
                                    </a:rPr>
                                    <m:t>𝑥</m:t>
                                  </m:r>
                                </m:e>
                                <m:sub>
                                  <m:r>
                                    <a:rPr lang="en-US" sz="2400" i="1">
                                      <a:effectLst/>
                                      <a:latin typeface="Cambria Math" panose="02040503050406030204" pitchFamily="18" charset="0"/>
                                      <a:ea typeface="Calibri" panose="020F0502020204030204" pitchFamily="34" charset="0"/>
                                      <a:cs typeface="Arial" panose="020B0604020202020204" pitchFamily="34" charset="0"/>
                                    </a:rPr>
                                    <m:t>𝑖</m:t>
                                  </m:r>
                                </m:sub>
                              </m:sSub>
                            </m:e>
                          </m:d>
                          <m:d>
                            <m:dPr>
                              <m:ctrlPr>
                                <a:rPr lang="en-US" sz="2400" i="1">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US" sz="2400" i="1">
                                      <a:effectLst/>
                                      <a:latin typeface="Cambria Math" panose="02040503050406030204" pitchFamily="18" charset="0"/>
                                      <a:ea typeface="Calibri" panose="020F0502020204030204" pitchFamily="34" charset="0"/>
                                      <a:cs typeface="Arial" panose="020B0604020202020204" pitchFamily="34" charset="0"/>
                                    </a:rPr>
                                  </m:ctrlPr>
                                </m:sSubPr>
                                <m:e>
                                  <m:r>
                                    <a:rPr lang="en-US" sz="2400" i="1">
                                      <a:effectLst/>
                                      <a:latin typeface="Cambria Math" panose="02040503050406030204" pitchFamily="18" charset="0"/>
                                      <a:ea typeface="Calibri" panose="020F0502020204030204" pitchFamily="34" charset="0"/>
                                      <a:cs typeface="Arial" panose="020B0604020202020204" pitchFamily="34" charset="0"/>
                                    </a:rPr>
                                    <m:t>𝑥</m:t>
                                  </m:r>
                                </m:e>
                                <m:sub>
                                  <m:r>
                                    <a:rPr lang="en-US" sz="24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2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a:effectLst/>
                                      <a:latin typeface="Cambria Math" panose="02040503050406030204" pitchFamily="18" charset="0"/>
                                      <a:ea typeface="Calibri" panose="020F0502020204030204" pitchFamily="34" charset="0"/>
                                      <a:cs typeface="Arial" panose="020B0604020202020204" pitchFamily="34" charset="0"/>
                                    </a:rPr>
                                  </m:ctrlPr>
                                </m:sSubPr>
                                <m:e>
                                  <m:r>
                                    <a:rPr lang="en-US" sz="2400" i="1">
                                      <a:effectLst/>
                                      <a:latin typeface="Cambria Math" panose="02040503050406030204" pitchFamily="18" charset="0"/>
                                      <a:ea typeface="Calibri" panose="020F0502020204030204" pitchFamily="34" charset="0"/>
                                      <a:cs typeface="Arial" panose="020B0604020202020204" pitchFamily="34" charset="0"/>
                                    </a:rPr>
                                    <m:t>𝑥</m:t>
                                  </m:r>
                                </m:e>
                                <m:sub>
                                  <m:r>
                                    <a:rPr lang="en-US" sz="2400" i="1">
                                      <a:effectLst/>
                                      <a:latin typeface="Cambria Math" panose="02040503050406030204" pitchFamily="18" charset="0"/>
                                      <a:ea typeface="Calibri" panose="020F0502020204030204" pitchFamily="34" charset="0"/>
                                      <a:cs typeface="Arial" panose="020B0604020202020204" pitchFamily="34" charset="0"/>
                                    </a:rPr>
                                    <m:t>𝑖</m:t>
                                  </m:r>
                                  <m:r>
                                    <a:rPr lang="en-US" sz="2400" i="1">
                                      <a:effectLst/>
                                      <a:latin typeface="Cambria Math" panose="02040503050406030204" pitchFamily="18" charset="0"/>
                                      <a:ea typeface="Calibri" panose="020F0502020204030204" pitchFamily="34" charset="0"/>
                                      <a:cs typeface="Arial" panose="020B0604020202020204" pitchFamily="34" charset="0"/>
                                    </a:rPr>
                                    <m:t>−1</m:t>
                                  </m:r>
                                </m:sub>
                              </m:sSub>
                            </m:e>
                          </m:d>
                        </m:num>
                        <m:den>
                          <m:r>
                            <a:rPr lang="en-US" sz="2400" i="1">
                              <a:effectLst/>
                              <a:latin typeface="Cambria Math" panose="02040503050406030204" pitchFamily="18" charset="0"/>
                              <a:ea typeface="Calibri" panose="020F0502020204030204" pitchFamily="34" charset="0"/>
                              <a:cs typeface="Arial" panose="020B0604020202020204" pitchFamily="34" charset="0"/>
                            </a:rPr>
                            <m:t>𝑓</m:t>
                          </m:r>
                          <m:d>
                            <m:dPr>
                              <m:ctrlPr>
                                <a:rPr lang="en-US" sz="2400" i="1">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US" sz="2400" i="1">
                                      <a:effectLst/>
                                      <a:latin typeface="Cambria Math" panose="02040503050406030204" pitchFamily="18" charset="0"/>
                                      <a:ea typeface="Calibri" panose="020F0502020204030204" pitchFamily="34" charset="0"/>
                                      <a:cs typeface="Arial" panose="020B0604020202020204" pitchFamily="34" charset="0"/>
                                    </a:rPr>
                                  </m:ctrlPr>
                                </m:sSubPr>
                                <m:e>
                                  <m:r>
                                    <a:rPr lang="en-US" sz="2400" i="1">
                                      <a:effectLst/>
                                      <a:latin typeface="Cambria Math" panose="02040503050406030204" pitchFamily="18" charset="0"/>
                                      <a:ea typeface="Calibri" panose="020F0502020204030204" pitchFamily="34" charset="0"/>
                                      <a:cs typeface="Arial" panose="020B0604020202020204" pitchFamily="34" charset="0"/>
                                    </a:rPr>
                                    <m:t>𝑥</m:t>
                                  </m:r>
                                </m:e>
                                <m:sub>
                                  <m:r>
                                    <a:rPr lang="en-US" sz="2400" i="1">
                                      <a:effectLst/>
                                      <a:latin typeface="Cambria Math" panose="02040503050406030204" pitchFamily="18" charset="0"/>
                                      <a:ea typeface="Calibri" panose="020F0502020204030204" pitchFamily="34" charset="0"/>
                                      <a:cs typeface="Arial" panose="020B0604020202020204" pitchFamily="34" charset="0"/>
                                    </a:rPr>
                                    <m:t>𝑖</m:t>
                                  </m:r>
                                </m:sub>
                              </m:sSub>
                            </m:e>
                          </m:d>
                          <m:r>
                            <a:rPr lang="en-US" sz="2400" i="1">
                              <a:effectLst/>
                              <a:latin typeface="Cambria Math" panose="02040503050406030204" pitchFamily="18" charset="0"/>
                              <a:ea typeface="Calibri" panose="020F0502020204030204" pitchFamily="34" charset="0"/>
                              <a:cs typeface="Arial" panose="020B0604020202020204" pitchFamily="34" charset="0"/>
                            </a:rPr>
                            <m:t>−</m:t>
                          </m:r>
                          <m:r>
                            <a:rPr lang="en-US" sz="2400" i="1">
                              <a:effectLst/>
                              <a:latin typeface="Cambria Math" panose="02040503050406030204" pitchFamily="18" charset="0"/>
                              <a:ea typeface="Calibri" panose="020F0502020204030204" pitchFamily="34" charset="0"/>
                              <a:cs typeface="Arial" panose="020B0604020202020204" pitchFamily="34" charset="0"/>
                            </a:rPr>
                            <m:t>𝑓</m:t>
                          </m:r>
                          <m:d>
                            <m:dPr>
                              <m:ctrlPr>
                                <a:rPr lang="en-US" sz="2400" i="1">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US" sz="2400" i="1">
                                      <a:effectLst/>
                                      <a:latin typeface="Cambria Math" panose="02040503050406030204" pitchFamily="18" charset="0"/>
                                      <a:ea typeface="Calibri" panose="020F0502020204030204" pitchFamily="34" charset="0"/>
                                      <a:cs typeface="Arial" panose="020B0604020202020204" pitchFamily="34" charset="0"/>
                                    </a:rPr>
                                  </m:ctrlPr>
                                </m:sSubPr>
                                <m:e>
                                  <m:r>
                                    <a:rPr lang="en-US" sz="2400" i="1">
                                      <a:effectLst/>
                                      <a:latin typeface="Cambria Math" panose="02040503050406030204" pitchFamily="18" charset="0"/>
                                      <a:ea typeface="Calibri" panose="020F0502020204030204" pitchFamily="34" charset="0"/>
                                      <a:cs typeface="Arial" panose="020B0604020202020204" pitchFamily="34" charset="0"/>
                                    </a:rPr>
                                    <m:t>𝑥</m:t>
                                  </m:r>
                                </m:e>
                                <m:sub>
                                  <m:r>
                                    <a:rPr lang="en-US" sz="2400" i="1">
                                      <a:effectLst/>
                                      <a:latin typeface="Cambria Math" panose="02040503050406030204" pitchFamily="18" charset="0"/>
                                      <a:ea typeface="Calibri" panose="020F0502020204030204" pitchFamily="34" charset="0"/>
                                      <a:cs typeface="Arial" panose="020B0604020202020204" pitchFamily="34" charset="0"/>
                                    </a:rPr>
                                    <m:t>𝑖</m:t>
                                  </m:r>
                                  <m:r>
                                    <a:rPr lang="en-US" sz="2400" i="1">
                                      <a:effectLst/>
                                      <a:latin typeface="Cambria Math" panose="02040503050406030204" pitchFamily="18" charset="0"/>
                                      <a:ea typeface="Calibri" panose="020F0502020204030204" pitchFamily="34" charset="0"/>
                                      <a:cs typeface="Arial" panose="020B0604020202020204" pitchFamily="34" charset="0"/>
                                    </a:rPr>
                                    <m:t>−1</m:t>
                                  </m:r>
                                </m:sub>
                              </m:sSub>
                            </m:e>
                          </m:d>
                        </m:den>
                      </m:f>
                    </m:oMath>
                  </m:oMathPara>
                </a14:m>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mc:Choice>
        <mc:Fallback>
          <p:sp>
            <p:nvSpPr>
              <p:cNvPr id="10" name="Content Placeholder 9">
                <a:extLst>
                  <a:ext uri="{FF2B5EF4-FFF2-40B4-BE49-F238E27FC236}">
                    <a16:creationId xmlns:a16="http://schemas.microsoft.com/office/drawing/2014/main" id="{5233D613-7B75-05C1-F6F3-A92BBEA185AA}"/>
                  </a:ext>
                </a:extLst>
              </p:cNvPr>
              <p:cNvSpPr>
                <a:spLocks noGrp="1" noRot="1" noChangeAspect="1" noMove="1" noResize="1" noEditPoints="1" noAdjustHandles="1" noChangeArrowheads="1" noChangeShapeType="1" noTextEdit="1"/>
              </p:cNvSpPr>
              <p:nvPr>
                <p:ph idx="1"/>
              </p:nvPr>
            </p:nvSpPr>
            <p:spPr>
              <a:xfrm>
                <a:off x="470209" y="905994"/>
                <a:ext cx="4871224" cy="5046009"/>
              </a:xfrm>
              <a:blipFill>
                <a:blip r:embed="rId4"/>
                <a:stretch>
                  <a:fillRect l="-1877" r="-1502"/>
                </a:stretch>
              </a:blipFill>
            </p:spPr>
            <p:txBody>
              <a:bodyPr/>
              <a:lstStyle/>
              <a:p>
                <a:r>
                  <a:rPr lang="en-US">
                    <a:noFill/>
                  </a:rPr>
                  <a:t> </a:t>
                </a:r>
              </a:p>
            </p:txBody>
          </p:sp>
        </mc:Fallback>
      </mc:AlternateContent>
    </p:spTree>
    <p:extLst>
      <p:ext uri="{BB962C8B-B14F-4D97-AF65-F5344CB8AC3E}">
        <p14:creationId xmlns:p14="http://schemas.microsoft.com/office/powerpoint/2010/main" val="2381657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E536D-24E5-077A-92AA-B13F8B5F3D8D}"/>
              </a:ext>
            </a:extLst>
          </p:cNvPr>
          <p:cNvSpPr>
            <a:spLocks noGrp="1"/>
          </p:cNvSpPr>
          <p:nvPr>
            <p:ph type="title"/>
          </p:nvPr>
        </p:nvSpPr>
        <p:spPr/>
        <p:txBody>
          <a:bodyPr/>
          <a:lstStyle/>
          <a:p>
            <a:r>
              <a:rPr lang="en-US" dirty="0"/>
              <a:t>Advantages</a:t>
            </a:r>
          </a:p>
        </p:txBody>
      </p:sp>
      <p:sp>
        <p:nvSpPr>
          <p:cNvPr id="3" name="Date Placeholder 2">
            <a:extLst>
              <a:ext uri="{FF2B5EF4-FFF2-40B4-BE49-F238E27FC236}">
                <a16:creationId xmlns:a16="http://schemas.microsoft.com/office/drawing/2014/main" id="{06028E2F-E190-D20B-D034-55BE462438C0}"/>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9D9707CE-47B5-FC01-AE0E-AEF87623753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28EC0333-D723-35C3-5690-36091EE97D0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18</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7EADD495-9008-17CD-2755-4C6010FB5B90}"/>
              </a:ext>
            </a:extLst>
          </p:cNvPr>
          <p:cNvSpPr>
            <a:spLocks noGrp="1"/>
          </p:cNvSpPr>
          <p:nvPr>
            <p:ph idx="1"/>
          </p:nvPr>
        </p:nvSpPr>
        <p:spPr>
          <a:xfrm>
            <a:off x="838200" y="1690688"/>
            <a:ext cx="10515600" cy="4144016"/>
          </a:xfrm>
        </p:spPr>
        <p:txBody>
          <a:bodyPr anchor="ctr">
            <a:normAutofit/>
          </a:bodyPr>
          <a:lstStyle/>
          <a:p>
            <a:pPr>
              <a:lnSpc>
                <a:spcPct val="100000"/>
              </a:lnSpc>
            </a:pPr>
            <a:r>
              <a:rPr lang="en-US" dirty="0"/>
              <a:t>Versatility: The secant method is versatile and applicable to a wide range of functions.</a:t>
            </a:r>
            <a:endParaRPr lang="en-US" b="0" i="0" dirty="0">
              <a:solidFill>
                <a:srgbClr val="1C1917"/>
              </a:solidFill>
              <a:effectLst/>
              <a:latin typeface="-apple-system"/>
            </a:endParaRPr>
          </a:p>
          <a:p>
            <a:pPr algn="l">
              <a:lnSpc>
                <a:spcPct val="100000"/>
              </a:lnSpc>
              <a:buFont typeface="Arial" panose="020B0604020202020204" pitchFamily="34" charset="0"/>
              <a:buChar char="•"/>
            </a:pPr>
            <a:r>
              <a:rPr lang="en-US" b="0" i="0" dirty="0">
                <a:solidFill>
                  <a:srgbClr val="1C1917"/>
                </a:solidFill>
                <a:effectLst/>
                <a:latin typeface="-apple-system"/>
              </a:rPr>
              <a:t>Generally converges faster than the bisection method</a:t>
            </a:r>
            <a:endParaRPr lang="en-US" dirty="0"/>
          </a:p>
          <a:p>
            <a:pPr>
              <a:lnSpc>
                <a:spcPct val="100000"/>
              </a:lnSpc>
            </a:pPr>
            <a:r>
              <a:rPr lang="en-US" dirty="0"/>
              <a:t>Requires two guesses that don’t need to bracket the root.</a:t>
            </a:r>
          </a:p>
          <a:p>
            <a:pPr>
              <a:lnSpc>
                <a:spcPct val="100000"/>
              </a:lnSpc>
            </a:pPr>
            <a:r>
              <a:rPr lang="en-US" dirty="0"/>
              <a:t>No Derivative Required: Unlike some other numerical methods, the secant method does not require the computation of derivatives which makes it better as in some cases derivative become very hard to find.</a:t>
            </a:r>
          </a:p>
        </p:txBody>
      </p:sp>
    </p:spTree>
    <p:extLst>
      <p:ext uri="{BB962C8B-B14F-4D97-AF65-F5344CB8AC3E}">
        <p14:creationId xmlns:p14="http://schemas.microsoft.com/office/powerpoint/2010/main" val="1395251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DE267-D589-8867-7404-53AB109625B5}"/>
              </a:ext>
            </a:extLst>
          </p:cNvPr>
          <p:cNvSpPr>
            <a:spLocks noGrp="1"/>
          </p:cNvSpPr>
          <p:nvPr>
            <p:ph type="title"/>
          </p:nvPr>
        </p:nvSpPr>
        <p:spPr>
          <a:xfrm>
            <a:off x="838200" y="365125"/>
            <a:ext cx="10515600" cy="1229499"/>
          </a:xfrm>
        </p:spPr>
        <p:txBody>
          <a:bodyPr/>
          <a:lstStyle/>
          <a:p>
            <a:r>
              <a:rPr lang="en-US" dirty="0"/>
              <a:t>Disadvantages</a:t>
            </a:r>
          </a:p>
        </p:txBody>
      </p:sp>
      <p:sp>
        <p:nvSpPr>
          <p:cNvPr id="3" name="Date Placeholder 2">
            <a:extLst>
              <a:ext uri="{FF2B5EF4-FFF2-40B4-BE49-F238E27FC236}">
                <a16:creationId xmlns:a16="http://schemas.microsoft.com/office/drawing/2014/main" id="{6FD18F7F-2A7A-E6FF-DB89-94D4B102F7A4}"/>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8CB31014-5F01-2F01-1D51-BA05FDB85437}"/>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6CB45842-3438-0AC4-2A40-12EFDD046C10}"/>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19</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6C7C3D88-1565-5542-E46F-F3E70A53FB72}"/>
              </a:ext>
            </a:extLst>
          </p:cNvPr>
          <p:cNvSpPr>
            <a:spLocks noGrp="1"/>
          </p:cNvSpPr>
          <p:nvPr>
            <p:ph idx="1"/>
          </p:nvPr>
        </p:nvSpPr>
        <p:spPr>
          <a:xfrm>
            <a:off x="600307" y="1594624"/>
            <a:ext cx="5495693" cy="4340441"/>
          </a:xfrm>
        </p:spPr>
        <p:txBody>
          <a:bodyPr anchor="ctr"/>
          <a:lstStyle/>
          <a:p>
            <a:r>
              <a:rPr lang="en-US" dirty="0"/>
              <a:t>Convergence: Convergence may not be guaranteed for all functions or initial guesses.</a:t>
            </a:r>
          </a:p>
          <a:p>
            <a:r>
              <a:rPr lang="en-US" dirty="0"/>
              <a:t>Sensitivity to Initial Guesses: The choice of initial guesses can affect convergence speed and the possibility of convergence.</a:t>
            </a:r>
          </a:p>
          <a:p>
            <a:r>
              <a:rPr lang="en-US" dirty="0"/>
              <a:t>Division by zero</a:t>
            </a:r>
          </a:p>
        </p:txBody>
      </p:sp>
      <p:pic>
        <p:nvPicPr>
          <p:cNvPr id="16" name="Graphic 15">
            <a:extLst>
              <a:ext uri="{FF2B5EF4-FFF2-40B4-BE49-F238E27FC236}">
                <a16:creationId xmlns:a16="http://schemas.microsoft.com/office/drawing/2014/main" id="{E0D0FD94-6885-2607-87FF-5ECF2C7B9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6391" y="2170789"/>
            <a:ext cx="5365302" cy="3188110"/>
          </a:xfrm>
          <a:prstGeom prst="rect">
            <a:avLst/>
          </a:prstGeom>
        </p:spPr>
      </p:pic>
    </p:spTree>
    <p:extLst>
      <p:ext uri="{BB962C8B-B14F-4D97-AF65-F5344CB8AC3E}">
        <p14:creationId xmlns:p14="http://schemas.microsoft.com/office/powerpoint/2010/main" val="3070720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Agenda</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lstStyle/>
          <a:p>
            <a:pPr marL="0" indent="0">
              <a:buNone/>
            </a:pPr>
            <a:r>
              <a:rPr lang="en-US" dirty="0"/>
              <a:t>Topic one</a:t>
            </a:r>
          </a:p>
          <a:p>
            <a:pPr marL="0" indent="0">
              <a:buNone/>
            </a:pPr>
            <a:r>
              <a:rPr lang="en-US" dirty="0"/>
              <a:t>Topic two</a:t>
            </a:r>
          </a:p>
          <a:p>
            <a:pPr marL="0" indent="0">
              <a:buNone/>
            </a:pPr>
            <a:r>
              <a:rPr lang="en-US" dirty="0"/>
              <a:t>Topic three</a:t>
            </a:r>
          </a:p>
          <a:p>
            <a:pPr marL="0" indent="0">
              <a:buNone/>
            </a:pPr>
            <a:r>
              <a:rPr lang="en-US" dirty="0"/>
              <a:t>Topic four</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2"/>
          <a:srcRect t="72" b="72"/>
          <a:stretch/>
        </p:blipFill>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3"/>
          <a:srcRect/>
          <a:stretch/>
        </p:blipFill>
        <p:spPr/>
      </p:pic>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lstStyle/>
          <a:p>
            <a:r>
              <a:rPr lang="en-US" dirty="0">
                <a:solidFill>
                  <a:srgbClr val="FFFFFF"/>
                </a:solidFill>
              </a:rPr>
              <a:t>Topic one</a:t>
            </a:r>
            <a:endParaRPr lang="en-US"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r>
              <a:rPr lang="en-US" dirty="0">
                <a:solidFill>
                  <a:srgbClr val="FFFFFF"/>
                </a:solidFill>
              </a:rPr>
              <a:t>Subtitle</a:t>
            </a:r>
          </a:p>
          <a:p>
            <a:endParaRPr lang="en-US" dirty="0"/>
          </a:p>
        </p:txBody>
      </p:sp>
    </p:spTree>
    <p:extLst>
      <p:ext uri="{BB962C8B-B14F-4D97-AF65-F5344CB8AC3E}">
        <p14:creationId xmlns:p14="http://schemas.microsoft.com/office/powerpoint/2010/main" val="428359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a:lstStyle/>
          <a:p>
            <a:r>
              <a:rPr lang="en-US" dirty="0"/>
              <a:t>Chart</a:t>
            </a:r>
          </a:p>
        </p:txBody>
      </p:sp>
      <p:graphicFrame>
        <p:nvGraphicFramePr>
          <p:cNvPr id="7" name="Content Placeholder 6" descr="chart">
            <a:extLst>
              <a:ext uri="{FF2B5EF4-FFF2-40B4-BE49-F238E27FC236}">
                <a16:creationId xmlns:a16="http://schemas.microsoft.com/office/drawing/2014/main" id="{55E783DC-66E7-4CEE-82CF-D51DFA19A3A2}"/>
              </a:ext>
            </a:extLst>
          </p:cNvPr>
          <p:cNvGraphicFramePr>
            <a:graphicFrameLocks noGrp="1"/>
          </p:cNvGraphicFramePr>
          <p:nvPr>
            <p:ph idx="1"/>
            <p:extLst>
              <p:ext uri="{D42A27DB-BD31-4B8C-83A1-F6EECF244321}">
                <p14:modId xmlns:p14="http://schemas.microsoft.com/office/powerpoint/2010/main" val="1397301885"/>
              </p:ext>
            </p:extLst>
          </p:nvPr>
        </p:nvGraphicFramePr>
        <p:xfrm>
          <a:off x="1181100" y="1914638"/>
          <a:ext cx="9829800" cy="3485924"/>
        </p:xfrm>
        <a:graphic>
          <a:graphicData uri="http://schemas.openxmlformats.org/drawingml/2006/chart">
            <c:chart xmlns:c="http://schemas.openxmlformats.org/drawingml/2006/chart" xmlns:r="http://schemas.openxmlformats.org/officeDocument/2006/relationships" r:id="rId2"/>
          </a:graphicData>
        </a:graphic>
      </p:graphicFrame>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13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a:lstStyle/>
          <a:p>
            <a:r>
              <a:rPr lang="en-US" dirty="0"/>
              <a:t>Table</a:t>
            </a:r>
          </a:p>
        </p:txBody>
      </p:sp>
      <p:graphicFrame>
        <p:nvGraphicFramePr>
          <p:cNvPr id="6" name="Table 7">
            <a:extLst>
              <a:ext uri="{FF2B5EF4-FFF2-40B4-BE49-F238E27FC236}">
                <a16:creationId xmlns:a16="http://schemas.microsoft.com/office/drawing/2014/main" id="{FE03FD29-2ABD-4741-B4AC-4F72BFB14A56}"/>
              </a:ext>
            </a:extLst>
          </p:cNvPr>
          <p:cNvGraphicFramePr>
            <a:graphicFrameLocks noGrp="1"/>
          </p:cNvGraphicFramePr>
          <p:nvPr>
            <p:ph idx="1"/>
            <p:extLst>
              <p:ext uri="{D42A27DB-BD31-4B8C-83A1-F6EECF244321}">
                <p14:modId xmlns:p14="http://schemas.microsoft.com/office/powerpoint/2010/main" val="599507529"/>
              </p:ext>
            </p:extLst>
          </p:nvPr>
        </p:nvGraphicFramePr>
        <p:xfrm>
          <a:off x="1179513" y="1911350"/>
          <a:ext cx="9829800" cy="2921000"/>
        </p:xfrm>
        <a:graphic>
          <a:graphicData uri="http://schemas.openxmlformats.org/drawingml/2006/table">
            <a:tbl>
              <a:tblPr firstRow="1">
                <a:tableStyleId>{21E4AEA4-8DFA-4A89-87EB-49C32662AFE0}</a:tableStyleId>
              </a:tblPr>
              <a:tblGrid>
                <a:gridCol w="1965960">
                  <a:extLst>
                    <a:ext uri="{9D8B030D-6E8A-4147-A177-3AD203B41FA5}">
                      <a16:colId xmlns:a16="http://schemas.microsoft.com/office/drawing/2014/main" val="1477709579"/>
                    </a:ext>
                  </a:extLst>
                </a:gridCol>
                <a:gridCol w="1965960">
                  <a:extLst>
                    <a:ext uri="{9D8B030D-6E8A-4147-A177-3AD203B41FA5}">
                      <a16:colId xmlns:a16="http://schemas.microsoft.com/office/drawing/2014/main" val="3545702570"/>
                    </a:ext>
                  </a:extLst>
                </a:gridCol>
                <a:gridCol w="1965960">
                  <a:extLst>
                    <a:ext uri="{9D8B030D-6E8A-4147-A177-3AD203B41FA5}">
                      <a16:colId xmlns:a16="http://schemas.microsoft.com/office/drawing/2014/main" val="3871754480"/>
                    </a:ext>
                  </a:extLst>
                </a:gridCol>
                <a:gridCol w="1965960">
                  <a:extLst>
                    <a:ext uri="{9D8B030D-6E8A-4147-A177-3AD203B41FA5}">
                      <a16:colId xmlns:a16="http://schemas.microsoft.com/office/drawing/2014/main" val="3866959667"/>
                    </a:ext>
                  </a:extLst>
                </a:gridCol>
                <a:gridCol w="1965960">
                  <a:extLst>
                    <a:ext uri="{9D8B030D-6E8A-4147-A177-3AD203B41FA5}">
                      <a16:colId xmlns:a16="http://schemas.microsoft.com/office/drawing/2014/main" val="3252636882"/>
                    </a:ext>
                  </a:extLst>
                </a:gridCol>
              </a:tblGrid>
              <a:tr h="584200">
                <a:tc>
                  <a:txBody>
                    <a:bodyPr/>
                    <a:lstStyle/>
                    <a:p>
                      <a:endParaRPr lang="en-US" dirty="0"/>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4</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4200">
                <a:tc>
                  <a:txBody>
                    <a:bodyPr/>
                    <a:lstStyle/>
                    <a:p>
                      <a:r>
                        <a:rPr lang="en-US" dirty="0"/>
                        <a:t>Item 1 </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4200">
                <a:tc>
                  <a:txBody>
                    <a:bodyPr/>
                    <a:lstStyle/>
                    <a:p>
                      <a:r>
                        <a:rPr lang="en-US" dirty="0"/>
                        <a:t>Item 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4200">
                <a:tc>
                  <a:txBody>
                    <a:bodyPr/>
                    <a:lstStyle/>
                    <a:p>
                      <a:r>
                        <a:rPr lang="en-US" dirty="0"/>
                        <a:t>Item 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2.8</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4200">
                <a:tc>
                  <a:txBody>
                    <a:bodyPr/>
                    <a:lstStyle/>
                    <a:p>
                      <a:r>
                        <a:rPr lang="en-US" dirty="0"/>
                        <a:t>Item 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02479137"/>
                  </a:ext>
                </a:extLst>
              </a:tr>
            </a:tbl>
          </a:graphicData>
        </a:graphic>
      </p:graphicFrame>
      <p:sp>
        <p:nvSpPr>
          <p:cNvPr id="12" name="Date Placeholder 11">
            <a:extLst>
              <a:ext uri="{FF2B5EF4-FFF2-40B4-BE49-F238E27FC236}">
                <a16:creationId xmlns:a16="http://schemas.microsoft.com/office/drawing/2014/main" id="{3CC90B11-F535-4D7C-84A3-2CF98B9D596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950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US" dirty="0"/>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a:lstStyle/>
          <a:p>
            <a:r>
              <a:rPr lang="en-US" dirty="0"/>
              <a:t>Walt Disney</a:t>
            </a:r>
          </a:p>
          <a:p>
            <a:endParaRPr lang="en-US" dirty="0"/>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r>
              <a:rPr lang="en-US" dirty="0">
                <a:latin typeface="Calibri" panose="020F0502020204030204"/>
              </a:rPr>
              <a:t>9/3/20XX</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dirty="0">
                <a:latin typeface="Calibri" panose="020F0502020204030204"/>
              </a:rPr>
              <a:t>Presentation Title</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7</a:t>
            </a:fld>
            <a:endParaRPr lang="en-US" dirty="0">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a:lstStyle/>
          <a:p>
            <a:r>
              <a:rPr lang="en-US"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3410200959"/>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933A4BE-531E-4A62-A55C-06E0881802D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7" name="Footer Placeholder 6">
            <a:extLst>
              <a:ext uri="{FF2B5EF4-FFF2-40B4-BE49-F238E27FC236}">
                <a16:creationId xmlns:a16="http://schemas.microsoft.com/office/drawing/2014/main" id="{8FFD21CE-7A2D-4CB5-AC11-6E5CB7F735F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648516105"/>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647457"/>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3.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{86CC98F1-DEDF-4EA2-A818-2AED9327FC8B}tf78504181_win32</Template>
  <TotalTime>66</TotalTime>
  <Words>831</Words>
  <Application>Microsoft Office PowerPoint</Application>
  <PresentationFormat>Widescreen</PresentationFormat>
  <Paragraphs>155</Paragraphs>
  <Slides>19</Slides>
  <Notes>0</Notes>
  <HiddenSlides>13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-apple-system</vt:lpstr>
      <vt:lpstr>Arial</vt:lpstr>
      <vt:lpstr>Avenir Next LT Pro</vt:lpstr>
      <vt:lpstr>Calibri</vt:lpstr>
      <vt:lpstr>Cambria Math</vt:lpstr>
      <vt:lpstr>Tw Cen MT</vt:lpstr>
      <vt:lpstr>ShapesVTI</vt:lpstr>
      <vt:lpstr>Shapes</vt:lpstr>
      <vt:lpstr>Agenda</vt:lpstr>
      <vt:lpstr>Introduction</vt:lpstr>
      <vt:lpstr>Topic one</vt:lpstr>
      <vt:lpstr>Chart</vt:lpstr>
      <vt:lpstr>Table</vt:lpstr>
      <vt:lpstr>The way to get started is to quit talking and begin doing.</vt:lpstr>
      <vt:lpstr>Team</vt:lpstr>
      <vt:lpstr>Timeline</vt:lpstr>
      <vt:lpstr>Content</vt:lpstr>
      <vt:lpstr>Content  </vt:lpstr>
      <vt:lpstr>Summary</vt:lpstr>
      <vt:lpstr>Thank you</vt:lpstr>
      <vt:lpstr>Secant Method</vt:lpstr>
      <vt:lpstr>Secant Method</vt:lpstr>
      <vt:lpstr>How does it works:</vt:lpstr>
      <vt:lpstr>PowerPoint Presentation</vt:lpstr>
      <vt:lpstr>Advantages</vt:lpstr>
      <vt:lpstr>Disadvantages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dc:title>
  <dc:creator>محمد احمد السيد السيد</dc:creator>
  <cp:lastModifiedBy>محمد احمد السيد السيد</cp:lastModifiedBy>
  <cp:revision>7</cp:revision>
  <dcterms:created xsi:type="dcterms:W3CDTF">2023-10-24T06:49:25Z</dcterms:created>
  <dcterms:modified xsi:type="dcterms:W3CDTF">2023-10-29T09:29:42Z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